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6"/>
  </p:notesMasterIdLst>
  <p:sldIdLst>
    <p:sldId id="256" r:id="rId2"/>
    <p:sldId id="282" r:id="rId3"/>
    <p:sldId id="1215" r:id="rId4"/>
    <p:sldId id="1230" r:id="rId5"/>
    <p:sldId id="1237" r:id="rId6"/>
    <p:sldId id="1238" r:id="rId7"/>
    <p:sldId id="1235" r:id="rId8"/>
    <p:sldId id="1231" r:id="rId9"/>
    <p:sldId id="1239" r:id="rId10"/>
    <p:sldId id="602" r:id="rId11"/>
    <p:sldId id="273" r:id="rId12"/>
    <p:sldId id="274" r:id="rId13"/>
    <p:sldId id="275" r:id="rId14"/>
    <p:sldId id="276"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215"/>
            <p14:sldId id="1230"/>
            <p14:sldId id="1237"/>
            <p14:sldId id="1238"/>
            <p14:sldId id="1235"/>
            <p14:sldId id="1231"/>
            <p14:sldId id="1239"/>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29" autoAdjust="0"/>
    <p:restoredTop sz="96447" autoAdjust="0"/>
  </p:normalViewPr>
  <p:slideViewPr>
    <p:cSldViewPr snapToGrid="0">
      <p:cViewPr varScale="1">
        <p:scale>
          <a:sx n="89" d="100"/>
          <a:sy n="89" d="100"/>
        </p:scale>
        <p:origin x="432" y="9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2021-10-23</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Why two corrections and why "z" for adaptive techniques?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Why two corrections and why "z" for adaptive techniques?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Why two corrections and why "z" for adaptive techniques?</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Why two corrections and why "z" for adaptive techniques?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Why two corrections and why "z" for adaptive techniques?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Why two corrections and why "z" for adaptive techniques?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Why two corrections and why "z" for adaptive techniques?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Why two corrections and why "z" for adaptive techniques?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Why two corrections and why "z" for adaptive techniques?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Why two corrections and why "z" for adaptive techniques?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Why two corrections and why "z" for adaptive techniques?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5" Type="http://schemas.openxmlformats.org/officeDocument/2006/relationships/image" Target="../media/image8.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Why two corrections and why “z”</a:t>
            </a:r>
            <a:br>
              <a:rPr lang="en-US" dirty="0"/>
            </a:br>
            <a:r>
              <a:rPr lang="en-US" dirty="0"/>
              <a:t>in adaptive techniques?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a:extLst>
              <a:ext uri="{FF2B5EF4-FFF2-40B4-BE49-F238E27FC236}">
                <a16:creationId xmlns:a16="http://schemas.microsoft.com/office/drawing/2014/main" id="{80955D79-0305-4B28-A71E-474710DA39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14500"/>
    </mc:Choice>
    <mc:Fallback>
      <p:transition spd="slow" advTm="14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t>Understand that</a:t>
            </a:r>
            <a:r>
              <a:rPr lang="en-US" dirty="0">
                <a:latin typeface="Times New Roman" panose="02020603050405020304" pitchFamily="18" charset="0"/>
              </a:rPr>
              <a:t> 2|</a:t>
            </a:r>
            <a:r>
              <a:rPr lang="en-US" i="1" dirty="0">
                <a:latin typeface="Times New Roman" panose="02020603050405020304" pitchFamily="18" charset="0"/>
              </a:rPr>
              <a:t>z</a:t>
            </a:r>
            <a:r>
              <a:rPr lang="en-US" dirty="0">
                <a:latin typeface="Times New Roman" panose="02020603050405020304" pitchFamily="18" charset="0"/>
              </a:rPr>
              <a:t> – </a:t>
            </a:r>
            <a:r>
              <a:rPr lang="en-US" i="1" dirty="0">
                <a:latin typeface="Times New Roman" panose="02020603050405020304" pitchFamily="18" charset="0"/>
              </a:rPr>
              <a:t>y</a:t>
            </a:r>
            <a:r>
              <a:rPr lang="en-US" dirty="0">
                <a:latin typeface="Times New Roman" panose="02020603050405020304" pitchFamily="18" charset="0"/>
              </a:rPr>
              <a:t>| </a:t>
            </a:r>
            <a:r>
              <a:rPr lang="en-US" dirty="0"/>
              <a:t>ensures we are likely to overestimate the</a:t>
            </a:r>
            <a:br>
              <a:rPr lang="en-US" dirty="0"/>
            </a:br>
            <a:r>
              <a:rPr lang="en-US" dirty="0"/>
              <a:t>error of</a:t>
            </a:r>
            <a:r>
              <a:rPr lang="en-US" dirty="0">
                <a:latin typeface="Times New Roman" panose="02020603050405020304" pitchFamily="18" charset="0"/>
              </a:rPr>
              <a:t> </a:t>
            </a:r>
            <a:r>
              <a:rPr lang="en-US" i="1" dirty="0">
                <a:latin typeface="Times New Roman" panose="02020603050405020304" pitchFamily="18" charset="0"/>
              </a:rPr>
              <a:t>y</a:t>
            </a:r>
            <a:endParaRPr lang="en-US" dirty="0">
              <a:latin typeface="Times New Roman" panose="02020603050405020304" pitchFamily="18" charset="0"/>
            </a:endParaRPr>
          </a:p>
          <a:p>
            <a:pPr lvl="1"/>
            <a:r>
              <a:rPr lang="en-US" dirty="0"/>
              <a:t>Understand that the calculated scaling factor </a:t>
            </a:r>
            <a:r>
              <a:rPr lang="en-US" i="1" dirty="0"/>
              <a:t>a</a:t>
            </a:r>
            <a:r>
              <a:rPr lang="en-US" dirty="0"/>
              <a:t> ensures that</a:t>
            </a:r>
            <a:br>
              <a:rPr lang="en-US" dirty="0"/>
            </a:br>
            <a:r>
              <a:rPr lang="en-US" dirty="0"/>
              <a:t>with the next step, </a:t>
            </a:r>
            <a:r>
              <a:rPr lang="en-US" i="1" dirty="0">
                <a:latin typeface="Times New Roman" panose="02020603050405020304" pitchFamily="18" charset="0"/>
              </a:rPr>
              <a:t>a</a:t>
            </a:r>
            <a:r>
              <a:rPr lang="en-US" dirty="0">
                <a:latin typeface="Times New Roman" panose="02020603050405020304" pitchFamily="18" charset="0"/>
              </a:rPr>
              <a:t> ≈ 1</a:t>
            </a:r>
          </a:p>
          <a:p>
            <a:pPr lvl="2"/>
            <a:r>
              <a:rPr lang="en-US" dirty="0">
                <a:latin typeface="Times New Roman" panose="02020603050405020304" pitchFamily="18" charset="0"/>
              </a:rPr>
              <a:t>Realize that this means there is a 50-50 chance we may have to</a:t>
            </a:r>
            <a:br>
              <a:rPr lang="en-US" dirty="0">
                <a:latin typeface="Times New Roman" panose="02020603050405020304" pitchFamily="18" charset="0"/>
              </a:rPr>
            </a:br>
            <a:r>
              <a:rPr lang="en-US" dirty="0">
                <a:latin typeface="Times New Roman" panose="02020603050405020304" pitchFamily="18" charset="0"/>
              </a:rPr>
              <a:t>recalculate with a smaller step size…</a:t>
            </a:r>
          </a:p>
          <a:p>
            <a:pPr lvl="1"/>
            <a:r>
              <a:rPr lang="en-US" dirty="0"/>
              <a:t>Understand that instead, we reduce the chance of having to</a:t>
            </a:r>
            <a:br>
              <a:rPr lang="en-US" dirty="0"/>
            </a:br>
            <a:r>
              <a:rPr lang="en-US" dirty="0"/>
              <a:t>recalculate to a very small likelihood with the cost being only approximately 11% more steps than is necessary</a:t>
            </a:r>
          </a:p>
          <a:p>
            <a:pPr lvl="1"/>
            <a:r>
              <a:rPr lang="en-US" dirty="0"/>
              <a:t>Understand that the error estimate is for </a:t>
            </a:r>
            <a:r>
              <a:rPr lang="en-US" i="1" dirty="0">
                <a:latin typeface="Times New Roman" panose="02020603050405020304" pitchFamily="18" charset="0"/>
              </a:rPr>
              <a:t>y</a:t>
            </a:r>
            <a:r>
              <a:rPr lang="en-US" dirty="0"/>
              <a:t>, but we use </a:t>
            </a:r>
            <a:r>
              <a:rPr lang="en-US" i="1" dirty="0">
                <a:latin typeface="Times New Roman" panose="02020603050405020304" pitchFamily="18" charset="0"/>
              </a:rPr>
              <a:t>z</a:t>
            </a:r>
            <a:r>
              <a:rPr lang="en-US" dirty="0"/>
              <a:t> as it is more accurate, but we cannot increase the step size because we have no guarantee on the error of </a:t>
            </a:r>
            <a:r>
              <a:rPr lang="en-US" i="1" dirty="0">
                <a:latin typeface="Times New Roman" panose="02020603050405020304" pitchFamily="18" charset="0"/>
              </a:rPr>
              <a:t>z</a:t>
            </a:r>
            <a:endParaRPr lang="en-US" dirty="0">
              <a:latin typeface="Times New Roman" panose="02020603050405020304" pitchFamily="18" charset="0"/>
            </a:endParaRPr>
          </a:p>
          <a:p>
            <a:pPr marL="457200" lvl="1" indent="0">
              <a:buNone/>
            </a:pPr>
            <a:endParaRPr lang="en-US" dirty="0"/>
          </a:p>
        </p:txBody>
      </p:sp>
      <p:sp>
        <p:nvSpPr>
          <p:cNvPr id="4" name="Footer Placeholder 3"/>
          <p:cNvSpPr>
            <a:spLocks noGrp="1"/>
          </p:cNvSpPr>
          <p:nvPr>
            <p:ph type="ftr" sz="quarter" idx="11"/>
          </p:nvPr>
        </p:nvSpPr>
        <p:spPr/>
        <p:txBody>
          <a:bodyPr/>
          <a:lstStyle/>
          <a:p>
            <a:r>
              <a:rPr lang="en-US"/>
              <a:t>Why two corrections and why "z" for adaptive techniques?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10</a:t>
            </a:fld>
            <a:endParaRPr lang="en-CA"/>
          </a:p>
        </p:txBody>
      </p:sp>
      <p:pic>
        <p:nvPicPr>
          <p:cNvPr id="5" name="Audio 4">
            <a:hlinkClick r:id="" action="ppaction://media"/>
            <a:extLst>
              <a:ext uri="{FF2B5EF4-FFF2-40B4-BE49-F238E27FC236}">
                <a16:creationId xmlns:a16="http://schemas.microsoft.com/office/drawing/2014/main" id="{369B10EB-E6CC-4777-8FF0-85E189A6252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mc:Choice xmlns:p14="http://schemas.microsoft.com/office/powerpoint/2010/main" Requires="p14">
      <p:transition spd="slow" p14:dur="2000" advTm="74153"/>
    </mc:Choice>
    <mc:Fallback>
      <p:transition spd="slow" advTm="74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https://en.wikipedia.org/wiki/Dormand-Prince_method</a:t>
            </a:r>
          </a:p>
        </p:txBody>
      </p:sp>
      <p:sp>
        <p:nvSpPr>
          <p:cNvPr id="4" name="Footer Placeholder 3"/>
          <p:cNvSpPr>
            <a:spLocks noGrp="1"/>
          </p:cNvSpPr>
          <p:nvPr>
            <p:ph type="ftr" sz="quarter" idx="11"/>
          </p:nvPr>
        </p:nvSpPr>
        <p:spPr/>
        <p:txBody>
          <a:bodyPr/>
          <a:lstStyle/>
          <a:p>
            <a:r>
              <a:rPr lang="en-US"/>
              <a:t>Why two corrections and why "z" for adaptive techniques?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11</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Why two corrections and why "z" for adaptive techniques?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12</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Why two corrections and why "z" for adaptive techniques?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13</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Why two corrections and why "z" for adaptive techniques?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14</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199" y="1600200"/>
            <a:ext cx="8081319" cy="4525963"/>
          </a:xfrm>
        </p:spPr>
        <p:txBody>
          <a:bodyPr/>
          <a:lstStyle/>
          <a:p>
            <a:r>
              <a:rPr lang="en-US" dirty="0"/>
              <a:t>In this topic, we will</a:t>
            </a:r>
          </a:p>
          <a:p>
            <a:pPr lvl="1"/>
            <a:r>
              <a:rPr lang="en-US" dirty="0"/>
              <a:t>Discuss why we use </a:t>
            </a:r>
            <a:r>
              <a:rPr lang="en-US" dirty="0">
                <a:latin typeface="Times New Roman" panose="02020603050405020304" pitchFamily="18" charset="0"/>
              </a:rPr>
              <a:t>2|</a:t>
            </a:r>
            <a:r>
              <a:rPr lang="en-US" i="1" dirty="0">
                <a:latin typeface="Times New Roman" panose="02020603050405020304" pitchFamily="18" charset="0"/>
              </a:rPr>
              <a:t>z</a:t>
            </a:r>
            <a:r>
              <a:rPr lang="en-US" dirty="0">
                <a:latin typeface="Times New Roman" panose="02020603050405020304" pitchFamily="18" charset="0"/>
              </a:rPr>
              <a:t> – </a:t>
            </a:r>
            <a:r>
              <a:rPr lang="en-US" i="1" dirty="0">
                <a:latin typeface="Times New Roman" panose="02020603050405020304" pitchFamily="18" charset="0"/>
              </a:rPr>
              <a:t>y</a:t>
            </a:r>
            <a:r>
              <a:rPr lang="en-US" dirty="0">
                <a:latin typeface="Times New Roman" panose="02020603050405020304" pitchFamily="18" charset="0"/>
              </a:rPr>
              <a:t>|</a:t>
            </a:r>
            <a:r>
              <a:rPr lang="en-US" dirty="0"/>
              <a:t> and </a:t>
            </a:r>
            <a:r>
              <a:rPr lang="en-US" i="1" dirty="0">
                <a:latin typeface="Times New Roman" panose="02020603050405020304" pitchFamily="18" charset="0"/>
              </a:rPr>
              <a:t>h</a:t>
            </a:r>
            <a:r>
              <a:rPr lang="en-US" dirty="0">
                <a:latin typeface="Times New Roman" panose="02020603050405020304" pitchFamily="18" charset="0"/>
              </a:rPr>
              <a:t> ← 0.9</a:t>
            </a:r>
            <a:r>
              <a:rPr lang="en-US" i="1" dirty="0">
                <a:latin typeface="Times New Roman" panose="02020603050405020304" pitchFamily="18" charset="0"/>
              </a:rPr>
              <a:t>ah</a:t>
            </a:r>
            <a:r>
              <a:rPr lang="en-US" dirty="0">
                <a:latin typeface="Times New Roman" panose="02020603050405020304" pitchFamily="18" charset="0"/>
              </a:rPr>
              <a:t> </a:t>
            </a:r>
            <a:r>
              <a:rPr lang="en-US" dirty="0"/>
              <a:t>with each step</a:t>
            </a:r>
          </a:p>
          <a:p>
            <a:pPr lvl="1"/>
            <a:r>
              <a:rPr lang="en-US" dirty="0"/>
              <a:t>Discuss why we use </a:t>
            </a:r>
            <a:r>
              <a:rPr lang="en-US" i="1" dirty="0">
                <a:latin typeface="Times New Roman" panose="02020603050405020304" pitchFamily="18" charset="0"/>
              </a:rPr>
              <a:t>z</a:t>
            </a:r>
            <a:r>
              <a:rPr lang="en-US" dirty="0"/>
              <a:t> when the error estimates are for </a:t>
            </a:r>
            <a:r>
              <a:rPr lang="en-US" i="1" dirty="0">
                <a:latin typeface="Times New Roman" panose="02020603050405020304" pitchFamily="18" charset="0"/>
              </a:rPr>
              <a:t>y</a:t>
            </a: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Why two corrections and why "z" for adaptive techniques?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a:extLst>
              <a:ext uri="{FF2B5EF4-FFF2-40B4-BE49-F238E27FC236}">
                <a16:creationId xmlns:a16="http://schemas.microsoft.com/office/drawing/2014/main" id="{30EBEDDF-A4CA-410A-BAFE-90884FEBA1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31067"/>
    </mc:Choice>
    <mc:Fallback>
      <p:transition spd="slow" advTm="31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corrections</a:t>
            </a:r>
            <a:endParaRPr lang="en-CA" dirty="0"/>
          </a:p>
        </p:txBody>
      </p:sp>
      <p:sp>
        <p:nvSpPr>
          <p:cNvPr id="3" name="Content Placeholder 2"/>
          <p:cNvSpPr>
            <a:spLocks noGrp="1"/>
          </p:cNvSpPr>
          <p:nvPr>
            <p:ph idx="1"/>
          </p:nvPr>
        </p:nvSpPr>
        <p:spPr>
          <a:xfrm>
            <a:off x="457199" y="1600200"/>
            <a:ext cx="7924801" cy="4525963"/>
          </a:xfrm>
        </p:spPr>
        <p:txBody>
          <a:bodyPr/>
          <a:lstStyle/>
          <a:p>
            <a:r>
              <a:rPr lang="en-US" dirty="0"/>
              <a:t>For both adaptive Euler-</a:t>
            </a:r>
            <a:r>
              <a:rPr lang="en-US" dirty="0" err="1"/>
              <a:t>Heun</a:t>
            </a:r>
            <a:r>
              <a:rPr lang="en-US" dirty="0"/>
              <a:t> and </a:t>
            </a:r>
            <a:r>
              <a:rPr lang="en-US" dirty="0" err="1"/>
              <a:t>Dormand</a:t>
            </a:r>
            <a:r>
              <a:rPr lang="en-US" dirty="0"/>
              <a:t>-Prince methods,</a:t>
            </a:r>
            <a:br>
              <a:rPr lang="en-US" dirty="0"/>
            </a:br>
            <a:r>
              <a:rPr lang="en-US" dirty="0"/>
              <a:t>	you will recall that there are two corrections</a:t>
            </a:r>
          </a:p>
          <a:p>
            <a:pPr lvl="1"/>
            <a:r>
              <a:rPr lang="en-US" dirty="0"/>
              <a:t>First, we claimed that because the error of </a:t>
            </a:r>
            <a:r>
              <a:rPr lang="en-US" i="1" dirty="0">
                <a:latin typeface="Times New Roman" panose="02020603050405020304" pitchFamily="18" charset="0"/>
              </a:rPr>
              <a:t>y</a:t>
            </a:r>
            <a:r>
              <a:rPr lang="en-US" dirty="0"/>
              <a:t> is </a:t>
            </a:r>
            <a:r>
              <a:rPr lang="en-US" dirty="0">
                <a:latin typeface="Times New Roman" panose="02020603050405020304" pitchFamily="18" charset="0"/>
              </a:rPr>
              <a:t>O(</a:t>
            </a:r>
            <a:r>
              <a:rPr lang="en-US" i="1" dirty="0" err="1">
                <a:latin typeface="Times New Roman" panose="02020603050405020304" pitchFamily="18" charset="0"/>
              </a:rPr>
              <a:t>h</a:t>
            </a:r>
            <a:r>
              <a:rPr lang="en-US" i="1" baseline="30000" dirty="0" err="1">
                <a:latin typeface="Times New Roman" panose="02020603050405020304" pitchFamily="18" charset="0"/>
              </a:rPr>
              <a:t>n</a:t>
            </a:r>
            <a:r>
              <a:rPr lang="en-US" dirty="0">
                <a:latin typeface="Times New Roman" panose="02020603050405020304" pitchFamily="18" charset="0"/>
              </a:rPr>
              <a:t>)</a:t>
            </a:r>
            <a:r>
              <a:rPr lang="en-US" dirty="0"/>
              <a:t> and the error of </a:t>
            </a:r>
            <a:r>
              <a:rPr lang="en-US" i="1" dirty="0">
                <a:latin typeface="Times New Roman" panose="02020603050405020304" pitchFamily="18" charset="0"/>
              </a:rPr>
              <a:t>z</a:t>
            </a:r>
            <a:r>
              <a:rPr lang="en-US" dirty="0"/>
              <a:t> is </a:t>
            </a:r>
            <a:r>
              <a:rPr lang="en-US" dirty="0">
                <a:latin typeface="Times New Roman" panose="02020603050405020304" pitchFamily="18" charset="0"/>
              </a:rPr>
              <a:t>O(</a:t>
            </a:r>
            <a:r>
              <a:rPr lang="en-US" i="1" dirty="0" err="1">
                <a:latin typeface="Times New Roman" panose="02020603050405020304" pitchFamily="18" charset="0"/>
              </a:rPr>
              <a:t>h</a:t>
            </a:r>
            <a:r>
              <a:rPr lang="en-US" i="1" baseline="30000" dirty="0" err="1">
                <a:latin typeface="Times New Roman" panose="02020603050405020304" pitchFamily="18" charset="0"/>
              </a:rPr>
              <a:t>n</a:t>
            </a:r>
            <a:r>
              <a:rPr lang="en-US" baseline="30000" dirty="0">
                <a:latin typeface="Times New Roman" panose="02020603050405020304" pitchFamily="18" charset="0"/>
              </a:rPr>
              <a:t> + 1</a:t>
            </a:r>
            <a:r>
              <a:rPr lang="en-US" dirty="0">
                <a:latin typeface="Times New Roman" panose="02020603050405020304" pitchFamily="18" charset="0"/>
              </a:rPr>
              <a:t>)</a:t>
            </a:r>
            <a:r>
              <a:rPr lang="en-US" dirty="0"/>
              <a:t>, we could estimate the error of </a:t>
            </a:r>
            <a:r>
              <a:rPr lang="en-US" i="1" dirty="0">
                <a:latin typeface="Times New Roman" panose="02020603050405020304" pitchFamily="18" charset="0"/>
              </a:rPr>
              <a:t>y</a:t>
            </a:r>
            <a:r>
              <a:rPr lang="en-US" dirty="0"/>
              <a:t> from the true solution by calculating </a:t>
            </a:r>
            <a:r>
              <a:rPr lang="en-US" dirty="0">
                <a:latin typeface="Times New Roman" panose="02020603050405020304" pitchFamily="18" charset="0"/>
              </a:rPr>
              <a:t>|</a:t>
            </a:r>
            <a:r>
              <a:rPr lang="en-US" i="1" dirty="0">
                <a:latin typeface="Times New Roman" panose="02020603050405020304" pitchFamily="18" charset="0"/>
              </a:rPr>
              <a:t>z</a:t>
            </a:r>
            <a:r>
              <a:rPr lang="en-US" dirty="0">
                <a:latin typeface="Times New Roman" panose="02020603050405020304" pitchFamily="18" charset="0"/>
              </a:rPr>
              <a:t> – </a:t>
            </a:r>
            <a:r>
              <a:rPr lang="en-US" i="1" dirty="0">
                <a:latin typeface="Times New Roman" panose="02020603050405020304" pitchFamily="18" charset="0"/>
              </a:rPr>
              <a:t>y</a:t>
            </a:r>
            <a:r>
              <a:rPr lang="en-US" dirty="0">
                <a:latin typeface="Times New Roman" panose="02020603050405020304" pitchFamily="18" charset="0"/>
              </a:rPr>
              <a:t>|</a:t>
            </a:r>
          </a:p>
          <a:p>
            <a:pPr lvl="2"/>
            <a:r>
              <a:rPr lang="en-US" dirty="0"/>
              <a:t>To ensure that we are not underestimating the error of </a:t>
            </a:r>
            <a:r>
              <a:rPr lang="en-US" i="1" dirty="0">
                <a:latin typeface="Times New Roman" panose="02020603050405020304" pitchFamily="18" charset="0"/>
              </a:rPr>
              <a:t>y</a:t>
            </a:r>
            <a:r>
              <a:rPr lang="en-US" dirty="0"/>
              <a:t>,</a:t>
            </a:r>
            <a:br>
              <a:rPr lang="en-US" dirty="0"/>
            </a:br>
            <a:r>
              <a:rPr lang="en-US" dirty="0"/>
              <a:t>	we doubled this estimate to </a:t>
            </a:r>
            <a:r>
              <a:rPr lang="en-US" dirty="0">
                <a:latin typeface="Times New Roman" panose="02020603050405020304" pitchFamily="18" charset="0"/>
              </a:rPr>
              <a:t>2|</a:t>
            </a:r>
            <a:r>
              <a:rPr lang="en-US" i="1" dirty="0">
                <a:latin typeface="Times New Roman" panose="02020603050405020304" pitchFamily="18" charset="0"/>
              </a:rPr>
              <a:t>z</a:t>
            </a:r>
            <a:r>
              <a:rPr lang="en-US" dirty="0">
                <a:latin typeface="Times New Roman" panose="02020603050405020304" pitchFamily="18" charset="0"/>
              </a:rPr>
              <a:t> – </a:t>
            </a:r>
            <a:r>
              <a:rPr lang="en-US" i="1" dirty="0">
                <a:latin typeface="Times New Roman" panose="02020603050405020304" pitchFamily="18" charset="0"/>
              </a:rPr>
              <a:t>y</a:t>
            </a:r>
            <a:r>
              <a:rPr lang="en-US" dirty="0">
                <a:latin typeface="Times New Roman" panose="02020603050405020304" pitchFamily="18" charset="0"/>
              </a:rPr>
              <a:t>|</a:t>
            </a:r>
          </a:p>
          <a:p>
            <a:pPr lvl="1"/>
            <a:r>
              <a:rPr lang="en-US" dirty="0"/>
              <a:t>Second, once we calculate the new scaling factor </a:t>
            </a:r>
            <a:r>
              <a:rPr lang="en-US" i="1" dirty="0">
                <a:latin typeface="Times New Roman" panose="02020603050405020304" pitchFamily="18" charset="0"/>
              </a:rPr>
              <a:t>ah</a:t>
            </a:r>
            <a:r>
              <a:rPr lang="en-US" dirty="0"/>
              <a:t>,</a:t>
            </a:r>
            <a:br>
              <a:rPr lang="en-US" dirty="0"/>
            </a:br>
            <a:r>
              <a:rPr lang="en-US" dirty="0"/>
              <a:t>	instead of using </a:t>
            </a:r>
            <a:r>
              <a:rPr lang="en-US" i="1" dirty="0">
                <a:latin typeface="Times New Roman" panose="02020603050405020304" pitchFamily="18" charset="0"/>
              </a:rPr>
              <a:t>ah</a:t>
            </a:r>
            <a:r>
              <a:rPr lang="en-US" dirty="0"/>
              <a:t>, we use </a:t>
            </a:r>
            <a:r>
              <a:rPr lang="en-US" dirty="0">
                <a:latin typeface="Times New Roman" panose="02020603050405020304" pitchFamily="18" charset="0"/>
              </a:rPr>
              <a:t>0.9</a:t>
            </a:r>
            <a:r>
              <a:rPr lang="en-US" i="1" dirty="0">
                <a:latin typeface="Times New Roman" panose="02020603050405020304" pitchFamily="18" charset="0"/>
              </a:rPr>
              <a:t>ah</a:t>
            </a:r>
            <a:r>
              <a:rPr lang="en-US" dirty="0"/>
              <a:t> as the new scaling factor</a:t>
            </a:r>
          </a:p>
          <a:p>
            <a:endParaRPr lang="en-US" dirty="0"/>
          </a:p>
          <a:p>
            <a:r>
              <a:rPr lang="en-US" dirty="0"/>
              <a:t>Why is this second correction necessary?</a:t>
            </a:r>
          </a:p>
          <a:p>
            <a:pPr lvl="1"/>
            <a:r>
              <a:rPr lang="en-US" dirty="0"/>
              <a:t>After all, we’re already likely over-estimating the error of </a:t>
            </a:r>
            <a:r>
              <a:rPr lang="en-US" i="1" dirty="0">
                <a:latin typeface="Times New Roman" panose="02020603050405020304" pitchFamily="18" charset="0"/>
              </a:rPr>
              <a:t>y</a:t>
            </a:r>
            <a:r>
              <a:rPr lang="en-US" dirty="0"/>
              <a:t>…</a:t>
            </a:r>
          </a:p>
        </p:txBody>
      </p:sp>
      <p:sp>
        <p:nvSpPr>
          <p:cNvPr id="4" name="Footer Placeholder 3"/>
          <p:cNvSpPr>
            <a:spLocks noGrp="1"/>
          </p:cNvSpPr>
          <p:nvPr>
            <p:ph type="ftr" sz="quarter" idx="11"/>
          </p:nvPr>
        </p:nvSpPr>
        <p:spPr/>
        <p:txBody>
          <a:bodyPr/>
          <a:lstStyle/>
          <a:p>
            <a:r>
              <a:rPr lang="en-US"/>
              <a:t>Why two corrections and why "z" for adaptive techniques?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a:t>
            </a:fld>
            <a:endParaRPr lang="en-CA" dirty="0"/>
          </a:p>
        </p:txBody>
      </p:sp>
      <p:pic>
        <p:nvPicPr>
          <p:cNvPr id="5" name="Audio 4">
            <a:hlinkClick r:id="" action="ppaction://media"/>
            <a:extLst>
              <a:ext uri="{FF2B5EF4-FFF2-40B4-BE49-F238E27FC236}">
                <a16:creationId xmlns:a16="http://schemas.microsoft.com/office/drawing/2014/main" id="{D5385B77-7740-446E-B559-0BC51C3030E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82956767"/>
      </p:ext>
    </p:extLst>
  </p:cSld>
  <p:clrMapOvr>
    <a:masterClrMapping/>
  </p:clrMapOvr>
  <mc:AlternateContent xmlns:mc="http://schemas.openxmlformats.org/markup-compatibility/2006">
    <mc:Choice xmlns:p14="http://schemas.microsoft.com/office/powerpoint/2010/main" Requires="p14">
      <p:transition spd="slow" p14:dur="2000" advTm="109085"/>
    </mc:Choice>
    <mc:Fallback>
      <p:transition spd="slow" advTm="109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scaling factor and</a:t>
            </a:r>
            <a:r>
              <a:rPr lang="en-US" dirty="0">
                <a:latin typeface="Times New Roman" panose="02020603050405020304" pitchFamily="18" charset="0"/>
              </a:rPr>
              <a:t> 2|</a:t>
            </a:r>
            <a:r>
              <a:rPr lang="en-US" i="1" dirty="0">
                <a:latin typeface="Times New Roman" panose="02020603050405020304" pitchFamily="18" charset="0"/>
              </a:rPr>
              <a:t>z</a:t>
            </a:r>
            <a:r>
              <a:rPr lang="en-US" dirty="0">
                <a:latin typeface="Times New Roman" panose="02020603050405020304" pitchFamily="18" charset="0"/>
              </a:rPr>
              <a:t> – </a:t>
            </a:r>
            <a:r>
              <a:rPr lang="en-US" i="1" dirty="0">
                <a:latin typeface="Times New Roman" panose="02020603050405020304" pitchFamily="18" charset="0"/>
              </a:rPr>
              <a:t>y</a:t>
            </a:r>
            <a:r>
              <a:rPr lang="en-US" dirty="0">
                <a:latin typeface="Times New Roman" panose="02020603050405020304" pitchFamily="18" charset="0"/>
              </a:rPr>
              <a:t>|</a:t>
            </a:r>
            <a:r>
              <a:rPr lang="en-US" dirty="0"/>
              <a:t> </a:t>
            </a:r>
            <a:endParaRPr lang="en-CA" dirty="0"/>
          </a:p>
        </p:txBody>
      </p:sp>
      <p:sp>
        <p:nvSpPr>
          <p:cNvPr id="3" name="Content Placeholder 2"/>
          <p:cNvSpPr>
            <a:spLocks noGrp="1"/>
          </p:cNvSpPr>
          <p:nvPr>
            <p:ph idx="1"/>
          </p:nvPr>
        </p:nvSpPr>
        <p:spPr>
          <a:xfrm>
            <a:off x="457199" y="1600200"/>
            <a:ext cx="7924801" cy="4525963"/>
          </a:xfrm>
        </p:spPr>
        <p:txBody>
          <a:bodyPr/>
          <a:lstStyle/>
          <a:p>
            <a:r>
              <a:rPr lang="en-US" dirty="0"/>
              <a:t>When we calculate </a:t>
            </a:r>
            <a:r>
              <a:rPr lang="en-US" i="1" dirty="0">
                <a:latin typeface="Times New Roman" panose="02020603050405020304" pitchFamily="18" charset="0"/>
              </a:rPr>
              <a:t>a</a:t>
            </a:r>
            <a:r>
              <a:rPr lang="en-US" dirty="0"/>
              <a:t>, we are looking for the ideal step size </a:t>
            </a:r>
            <a:r>
              <a:rPr lang="en-US" i="1" dirty="0">
                <a:latin typeface="Times New Roman" panose="02020603050405020304" pitchFamily="18" charset="0"/>
              </a:rPr>
              <a:t>h</a:t>
            </a:r>
            <a:r>
              <a:rPr lang="en-US" dirty="0"/>
              <a:t> that will give us the acceptable error </a:t>
            </a:r>
            <a:r>
              <a:rPr lang="en-US" i="1" dirty="0" err="1">
                <a:latin typeface="Symbol" panose="05050102010706020507" pitchFamily="18" charset="2"/>
              </a:rPr>
              <a:t>e</a:t>
            </a:r>
            <a:r>
              <a:rPr lang="en-US" baseline="-25000" dirty="0" err="1">
                <a:latin typeface="Times New Roman" panose="02020603050405020304" pitchFamily="18" charset="0"/>
              </a:rPr>
              <a:t>abs</a:t>
            </a:r>
            <a:r>
              <a:rPr lang="en-US" i="1" dirty="0" err="1">
                <a:latin typeface="Times New Roman" panose="02020603050405020304" pitchFamily="18" charset="0"/>
              </a:rPr>
              <a:t>h</a:t>
            </a:r>
            <a:endParaRPr lang="en-US" dirty="0">
              <a:latin typeface="Times New Roman" panose="02020603050405020304" pitchFamily="18" charset="0"/>
            </a:endParaRPr>
          </a:p>
          <a:p>
            <a:pPr lvl="1"/>
            <a:r>
              <a:rPr lang="en-US" dirty="0"/>
              <a:t>Issue: in calculating </a:t>
            </a:r>
            <a:r>
              <a:rPr lang="en-US" i="1" dirty="0"/>
              <a:t>a</a:t>
            </a:r>
            <a:r>
              <a:rPr lang="en-US" dirty="0"/>
              <a:t>, we are already using </a:t>
            </a:r>
            <a:r>
              <a:rPr lang="en-US" dirty="0">
                <a:latin typeface="Times New Roman" panose="02020603050405020304" pitchFamily="18" charset="0"/>
              </a:rPr>
              <a:t>2|</a:t>
            </a:r>
            <a:r>
              <a:rPr lang="en-US" i="1" dirty="0">
                <a:latin typeface="Times New Roman" panose="02020603050405020304" pitchFamily="18" charset="0"/>
              </a:rPr>
              <a:t>z</a:t>
            </a:r>
            <a:r>
              <a:rPr lang="en-US" dirty="0">
                <a:latin typeface="Times New Roman" panose="02020603050405020304" pitchFamily="18" charset="0"/>
              </a:rPr>
              <a:t> – </a:t>
            </a:r>
            <a:r>
              <a:rPr lang="en-US" i="1" dirty="0">
                <a:latin typeface="Times New Roman" panose="02020603050405020304" pitchFamily="18" charset="0"/>
              </a:rPr>
              <a:t>y</a:t>
            </a:r>
            <a:r>
              <a:rPr lang="en-US" dirty="0">
                <a:latin typeface="Times New Roman" panose="02020603050405020304" pitchFamily="18" charset="0"/>
              </a:rPr>
              <a:t>|</a:t>
            </a:r>
          </a:p>
          <a:p>
            <a:pPr lvl="1"/>
            <a:r>
              <a:rPr lang="en-US" dirty="0"/>
              <a:t>This, of course, will not be perfect, as everything is an approximation…</a:t>
            </a:r>
          </a:p>
        </p:txBody>
      </p:sp>
      <p:sp>
        <p:nvSpPr>
          <p:cNvPr id="4" name="Footer Placeholder 3"/>
          <p:cNvSpPr>
            <a:spLocks noGrp="1"/>
          </p:cNvSpPr>
          <p:nvPr>
            <p:ph type="ftr" sz="quarter" idx="11"/>
          </p:nvPr>
        </p:nvSpPr>
        <p:spPr/>
        <p:txBody>
          <a:bodyPr/>
          <a:lstStyle/>
          <a:p>
            <a:r>
              <a:rPr lang="en-US"/>
              <a:t>Why two corrections and why "z" for adaptive techniques?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4</a:t>
            </a:fld>
            <a:endParaRPr lang="en-CA" dirty="0"/>
          </a:p>
        </p:txBody>
      </p:sp>
      <p:pic>
        <p:nvPicPr>
          <p:cNvPr id="10" name="Audio 9">
            <a:hlinkClick r:id="" action="ppaction://media"/>
            <a:extLst>
              <a:ext uri="{FF2B5EF4-FFF2-40B4-BE49-F238E27FC236}">
                <a16:creationId xmlns:a16="http://schemas.microsoft.com/office/drawing/2014/main" id="{BF050836-C473-40BF-B759-955516975A6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22010928"/>
      </p:ext>
    </p:extLst>
  </p:cSld>
  <p:clrMapOvr>
    <a:masterClrMapping/>
  </p:clrMapOvr>
  <mc:AlternateContent xmlns:mc="http://schemas.openxmlformats.org/markup-compatibility/2006">
    <mc:Choice xmlns:p14="http://schemas.microsoft.com/office/powerpoint/2010/main" Requires="p14">
      <p:transition spd="slow" p14:dur="2000" advTm="57718"/>
    </mc:Choice>
    <mc:Fallback>
      <p:transition spd="slow" advTm="57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 small a step size</a:t>
            </a:r>
            <a:endParaRPr lang="en-CA" dirty="0"/>
          </a:p>
        </p:txBody>
      </p:sp>
      <p:sp>
        <p:nvSpPr>
          <p:cNvPr id="3" name="Content Placeholder 2"/>
          <p:cNvSpPr>
            <a:spLocks noGrp="1"/>
          </p:cNvSpPr>
          <p:nvPr>
            <p:ph idx="1"/>
          </p:nvPr>
        </p:nvSpPr>
        <p:spPr>
          <a:xfrm>
            <a:off x="457199" y="1600200"/>
            <a:ext cx="7924801" cy="4525963"/>
          </a:xfrm>
        </p:spPr>
        <p:txBody>
          <a:bodyPr/>
          <a:lstStyle/>
          <a:p>
            <a:r>
              <a:rPr lang="en-US" dirty="0"/>
              <a:t>Suppose we approximate the next value with a given step-size </a:t>
            </a:r>
            <a:r>
              <a:rPr lang="en-US" i="1" dirty="0">
                <a:latin typeface="Times New Roman" panose="02020603050405020304" pitchFamily="18" charset="0"/>
              </a:rPr>
              <a:t>h</a:t>
            </a:r>
            <a:r>
              <a:rPr lang="en-US" dirty="0"/>
              <a:t> and we calculate </a:t>
            </a:r>
            <a:r>
              <a:rPr lang="en-US" i="1" dirty="0">
                <a:latin typeface="Times New Roman" panose="02020603050405020304" pitchFamily="18" charset="0"/>
              </a:rPr>
              <a:t>a</a:t>
            </a:r>
            <a:r>
              <a:rPr lang="en-US" dirty="0"/>
              <a:t> and find </a:t>
            </a:r>
            <a:r>
              <a:rPr lang="en-US" i="1" dirty="0">
                <a:latin typeface="Times New Roman" panose="02020603050405020304" pitchFamily="18" charset="0"/>
              </a:rPr>
              <a:t>a </a:t>
            </a:r>
            <a:r>
              <a:rPr lang="en-US" dirty="0">
                <a:latin typeface="Times New Roman" panose="02020603050405020304" pitchFamily="18" charset="0"/>
              </a:rPr>
              <a:t>= 0.831 &lt; 1</a:t>
            </a:r>
          </a:p>
          <a:p>
            <a:pPr lvl="1"/>
            <a:r>
              <a:rPr lang="en-US" dirty="0"/>
              <a:t>This indicates that we must recalculate the next value,</a:t>
            </a:r>
            <a:br>
              <a:rPr lang="en-US" dirty="0"/>
            </a:br>
            <a:r>
              <a:rPr lang="en-US" dirty="0"/>
              <a:t>	but now using a smaller step size </a:t>
            </a:r>
            <a:r>
              <a:rPr lang="en-US" dirty="0">
                <a:latin typeface="Times New Roman" panose="02020603050405020304" pitchFamily="18" charset="0"/>
              </a:rPr>
              <a:t>0.831</a:t>
            </a:r>
            <a:r>
              <a:rPr lang="en-US" i="1" dirty="0">
                <a:latin typeface="Times New Roman" panose="02020603050405020304" pitchFamily="18" charset="0"/>
              </a:rPr>
              <a:t>h</a:t>
            </a:r>
          </a:p>
          <a:p>
            <a:pPr lvl="1"/>
            <a:r>
              <a:rPr lang="en-US" dirty="0"/>
              <a:t>Problem: assuming this is close to the ideal step size,</a:t>
            </a:r>
            <a:br>
              <a:rPr lang="en-US" dirty="0"/>
            </a:br>
            <a:r>
              <a:rPr lang="en-US" dirty="0"/>
              <a:t>	it follows that when we calculate the new </a:t>
            </a:r>
            <a:r>
              <a:rPr lang="en-US" i="1" dirty="0">
                <a:latin typeface="Times New Roman" panose="02020603050405020304" pitchFamily="18" charset="0"/>
              </a:rPr>
              <a:t>a</a:t>
            </a:r>
            <a:r>
              <a:rPr lang="en-US" dirty="0"/>
              <a:t>,</a:t>
            </a:r>
            <a:br>
              <a:rPr lang="en-US" dirty="0"/>
            </a:br>
            <a:r>
              <a:rPr lang="en-US" dirty="0"/>
              <a:t>	we will have </a:t>
            </a:r>
            <a:r>
              <a:rPr lang="en-US" i="1" dirty="0">
                <a:latin typeface="Times New Roman" panose="02020603050405020304" pitchFamily="18" charset="0"/>
              </a:rPr>
              <a:t>a</a:t>
            </a:r>
            <a:r>
              <a:rPr lang="en-US" dirty="0">
                <a:latin typeface="Times New Roman" panose="02020603050405020304" pitchFamily="18" charset="0"/>
              </a:rPr>
              <a:t> ≈ 1</a:t>
            </a:r>
          </a:p>
          <a:p>
            <a:pPr lvl="1"/>
            <a:r>
              <a:rPr lang="en-US" dirty="0"/>
              <a:t>Problem: if </a:t>
            </a:r>
            <a:r>
              <a:rPr lang="en-US" i="1" dirty="0">
                <a:latin typeface="Times New Roman" panose="02020603050405020304" pitchFamily="18" charset="0"/>
              </a:rPr>
              <a:t>a</a:t>
            </a:r>
            <a:r>
              <a:rPr lang="en-US" dirty="0">
                <a:latin typeface="Times New Roman" panose="02020603050405020304" pitchFamily="18" charset="0"/>
              </a:rPr>
              <a:t> ≈ 1</a:t>
            </a:r>
            <a:r>
              <a:rPr lang="en-US" dirty="0"/>
              <a:t>, then there is a </a:t>
            </a:r>
            <a:r>
              <a:rPr lang="en-US" dirty="0">
                <a:latin typeface="Times New Roman" panose="02020603050405020304" pitchFamily="18" charset="0"/>
              </a:rPr>
              <a:t>50-50</a:t>
            </a:r>
            <a:r>
              <a:rPr lang="en-US" dirty="0"/>
              <a:t> chance that </a:t>
            </a:r>
            <a:r>
              <a:rPr lang="en-US" i="1" dirty="0">
                <a:latin typeface="Times New Roman" panose="02020603050405020304" pitchFamily="18" charset="0"/>
              </a:rPr>
              <a:t>a</a:t>
            </a:r>
            <a:r>
              <a:rPr lang="en-US" dirty="0">
                <a:latin typeface="Times New Roman" panose="02020603050405020304" pitchFamily="18" charset="0"/>
              </a:rPr>
              <a:t> &lt; 1</a:t>
            </a:r>
            <a:r>
              <a:rPr lang="en-US" dirty="0"/>
              <a:t> again</a:t>
            </a:r>
          </a:p>
          <a:p>
            <a:pPr lvl="2"/>
            <a:r>
              <a:rPr lang="en-US" dirty="0"/>
              <a:t>Thus, half the time, we will have to recalculate this step again</a:t>
            </a:r>
          </a:p>
          <a:p>
            <a:pPr lvl="1"/>
            <a:endParaRPr lang="en-US" dirty="0"/>
          </a:p>
          <a:p>
            <a:r>
              <a:rPr lang="en-US" dirty="0"/>
              <a:t>The worst-case scenario is we continue to recalculate the current step and get a sequence of scaling factors</a:t>
            </a:r>
          </a:p>
          <a:p>
            <a:pPr marL="457200" lvl="1" indent="0" algn="ctr">
              <a:buNone/>
            </a:pPr>
            <a:r>
              <a:rPr lang="en-US" dirty="0">
                <a:latin typeface="Times New Roman" panose="02020603050405020304" pitchFamily="18" charset="0"/>
              </a:rPr>
              <a:t>0.831, 0.9175, 0.9938, 0.9987, …</a:t>
            </a:r>
          </a:p>
          <a:p>
            <a:pPr lvl="1"/>
            <a:r>
              <a:rPr lang="en-US" dirty="0"/>
              <a:t>We may never get past the current step!</a:t>
            </a:r>
          </a:p>
        </p:txBody>
      </p:sp>
      <p:sp>
        <p:nvSpPr>
          <p:cNvPr id="4" name="Footer Placeholder 3"/>
          <p:cNvSpPr>
            <a:spLocks noGrp="1"/>
          </p:cNvSpPr>
          <p:nvPr>
            <p:ph type="ftr" sz="quarter" idx="11"/>
          </p:nvPr>
        </p:nvSpPr>
        <p:spPr/>
        <p:txBody>
          <a:bodyPr/>
          <a:lstStyle/>
          <a:p>
            <a:r>
              <a:rPr lang="en-US"/>
              <a:t>Why two corrections and why "z" for adaptive techniques?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5</a:t>
            </a:fld>
            <a:endParaRPr lang="en-CA" dirty="0"/>
          </a:p>
        </p:txBody>
      </p:sp>
      <p:pic>
        <p:nvPicPr>
          <p:cNvPr id="8" name="Audio 7">
            <a:hlinkClick r:id="" action="ppaction://media"/>
            <a:extLst>
              <a:ext uri="{FF2B5EF4-FFF2-40B4-BE49-F238E27FC236}">
                <a16:creationId xmlns:a16="http://schemas.microsoft.com/office/drawing/2014/main" id="{E8FF44BE-EBFA-47BF-9A86-CA84139951C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31354076"/>
      </p:ext>
    </p:extLst>
  </p:cSld>
  <p:clrMapOvr>
    <a:masterClrMapping/>
  </p:clrMapOvr>
  <mc:AlternateContent xmlns:mc="http://schemas.openxmlformats.org/markup-compatibility/2006">
    <mc:Choice xmlns:p14="http://schemas.microsoft.com/office/powerpoint/2010/main" Requires="p14">
      <p:transition spd="slow" p14:dur="2000" advTm="119326"/>
    </mc:Choice>
    <mc:Fallback>
      <p:transition spd="slow" advTm="119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 large a step size</a:t>
            </a:r>
            <a:endParaRPr lang="en-CA" dirty="0"/>
          </a:p>
        </p:txBody>
      </p:sp>
      <p:sp>
        <p:nvSpPr>
          <p:cNvPr id="3" name="Content Placeholder 2"/>
          <p:cNvSpPr>
            <a:spLocks noGrp="1"/>
          </p:cNvSpPr>
          <p:nvPr>
            <p:ph idx="1"/>
          </p:nvPr>
        </p:nvSpPr>
        <p:spPr>
          <a:xfrm>
            <a:off x="457199" y="1600200"/>
            <a:ext cx="7924801" cy="4525963"/>
          </a:xfrm>
        </p:spPr>
        <p:txBody>
          <a:bodyPr/>
          <a:lstStyle/>
          <a:p>
            <a:r>
              <a:rPr lang="en-US" dirty="0"/>
              <a:t>Similarly, suppose we approximate the next value with a given step-size </a:t>
            </a:r>
            <a:r>
              <a:rPr lang="en-US" i="1" dirty="0">
                <a:latin typeface="Times New Roman" panose="02020603050405020304" pitchFamily="18" charset="0"/>
              </a:rPr>
              <a:t>h</a:t>
            </a:r>
            <a:r>
              <a:rPr lang="en-US" dirty="0"/>
              <a:t> and we calculate </a:t>
            </a:r>
            <a:r>
              <a:rPr lang="en-US" i="1" dirty="0">
                <a:latin typeface="Times New Roman" panose="02020603050405020304" pitchFamily="18" charset="0"/>
              </a:rPr>
              <a:t>a</a:t>
            </a:r>
            <a:r>
              <a:rPr lang="en-US" dirty="0"/>
              <a:t> and find </a:t>
            </a:r>
            <a:r>
              <a:rPr lang="en-US" i="1" dirty="0">
                <a:latin typeface="Times New Roman" panose="02020603050405020304" pitchFamily="18" charset="0"/>
              </a:rPr>
              <a:t>a </a:t>
            </a:r>
            <a:r>
              <a:rPr lang="en-US" dirty="0">
                <a:latin typeface="Times New Roman" panose="02020603050405020304" pitchFamily="18" charset="0"/>
              </a:rPr>
              <a:t>= 1.238 &gt; 1</a:t>
            </a:r>
          </a:p>
          <a:p>
            <a:pPr lvl="1"/>
            <a:r>
              <a:rPr lang="en-US" dirty="0"/>
              <a:t>This means we can use the current approximation,</a:t>
            </a:r>
            <a:br>
              <a:rPr lang="en-US" dirty="0"/>
            </a:br>
            <a:r>
              <a:rPr lang="en-US" dirty="0"/>
              <a:t>	and we proceed to next step but using </a:t>
            </a:r>
            <a:r>
              <a:rPr lang="en-US" dirty="0">
                <a:latin typeface="Times New Roman" panose="02020603050405020304" pitchFamily="18" charset="0"/>
              </a:rPr>
              <a:t>1.238</a:t>
            </a:r>
            <a:r>
              <a:rPr lang="en-US" i="1" dirty="0">
                <a:latin typeface="Times New Roman" panose="02020603050405020304" pitchFamily="18" charset="0"/>
              </a:rPr>
              <a:t>h</a:t>
            </a:r>
            <a:endParaRPr lang="en-US" dirty="0">
              <a:latin typeface="Times New Roman" panose="02020603050405020304" pitchFamily="18" charset="0"/>
            </a:endParaRPr>
          </a:p>
          <a:p>
            <a:pPr lvl="1"/>
            <a:r>
              <a:rPr lang="en-US" dirty="0"/>
              <a:t>Problem: again, assuming this is close to the ideal step size,</a:t>
            </a:r>
            <a:br>
              <a:rPr lang="en-US" dirty="0"/>
            </a:br>
            <a:r>
              <a:rPr lang="en-US" dirty="0"/>
              <a:t>	it follows that when we calculate the new </a:t>
            </a:r>
            <a:r>
              <a:rPr lang="en-US" i="1" dirty="0">
                <a:latin typeface="Times New Roman" panose="02020603050405020304" pitchFamily="18" charset="0"/>
              </a:rPr>
              <a:t>a</a:t>
            </a:r>
            <a:r>
              <a:rPr lang="en-US" dirty="0"/>
              <a:t> for the next step</a:t>
            </a:r>
            <a:br>
              <a:rPr lang="en-US" dirty="0"/>
            </a:br>
            <a:r>
              <a:rPr lang="en-US" dirty="0"/>
              <a:t>	we will have </a:t>
            </a:r>
            <a:r>
              <a:rPr lang="en-US" i="1" dirty="0">
                <a:latin typeface="Times New Roman" panose="02020603050405020304" pitchFamily="18" charset="0"/>
              </a:rPr>
              <a:t>a</a:t>
            </a:r>
            <a:r>
              <a:rPr lang="en-US" dirty="0">
                <a:latin typeface="Times New Roman" panose="02020603050405020304" pitchFamily="18" charset="0"/>
              </a:rPr>
              <a:t> ≈ 1</a:t>
            </a:r>
          </a:p>
          <a:p>
            <a:pPr lvl="1"/>
            <a:r>
              <a:rPr lang="en-US" dirty="0"/>
              <a:t>Problem: if </a:t>
            </a:r>
            <a:r>
              <a:rPr lang="en-US" i="1" dirty="0">
                <a:latin typeface="Times New Roman" panose="02020603050405020304" pitchFamily="18" charset="0"/>
              </a:rPr>
              <a:t>a</a:t>
            </a:r>
            <a:r>
              <a:rPr lang="en-US" dirty="0">
                <a:latin typeface="Times New Roman" panose="02020603050405020304" pitchFamily="18" charset="0"/>
              </a:rPr>
              <a:t> ≈ 1</a:t>
            </a:r>
            <a:r>
              <a:rPr lang="en-US" dirty="0"/>
              <a:t> for the next step,</a:t>
            </a:r>
            <a:br>
              <a:rPr lang="en-US" dirty="0"/>
            </a:br>
            <a:r>
              <a:rPr lang="en-US" dirty="0"/>
              <a:t>		then there is a 50-50 chance that </a:t>
            </a:r>
            <a:r>
              <a:rPr lang="en-US" i="1" dirty="0">
                <a:latin typeface="Times New Roman" panose="02020603050405020304" pitchFamily="18" charset="0"/>
              </a:rPr>
              <a:t>a</a:t>
            </a:r>
            <a:r>
              <a:rPr lang="en-US" dirty="0">
                <a:latin typeface="Times New Roman" panose="02020603050405020304" pitchFamily="18" charset="0"/>
              </a:rPr>
              <a:t> &lt; 1</a:t>
            </a:r>
            <a:r>
              <a:rPr lang="en-US" dirty="0"/>
              <a:t> again</a:t>
            </a:r>
          </a:p>
          <a:p>
            <a:pPr lvl="2"/>
            <a:r>
              <a:rPr lang="en-US" dirty="0"/>
              <a:t>Thus, half the time, we will have to recalculate the next step</a:t>
            </a:r>
          </a:p>
        </p:txBody>
      </p:sp>
      <p:sp>
        <p:nvSpPr>
          <p:cNvPr id="4" name="Footer Placeholder 3"/>
          <p:cNvSpPr>
            <a:spLocks noGrp="1"/>
          </p:cNvSpPr>
          <p:nvPr>
            <p:ph type="ftr" sz="quarter" idx="11"/>
          </p:nvPr>
        </p:nvSpPr>
        <p:spPr/>
        <p:txBody>
          <a:bodyPr/>
          <a:lstStyle/>
          <a:p>
            <a:r>
              <a:rPr lang="en-US"/>
              <a:t>Why two corrections and why "z" for adaptive techniques?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6</a:t>
            </a:fld>
            <a:endParaRPr lang="en-CA" dirty="0"/>
          </a:p>
        </p:txBody>
      </p:sp>
      <p:pic>
        <p:nvPicPr>
          <p:cNvPr id="6" name="Audio 5">
            <a:hlinkClick r:id="" action="ppaction://media"/>
            <a:extLst>
              <a:ext uri="{FF2B5EF4-FFF2-40B4-BE49-F238E27FC236}">
                <a16:creationId xmlns:a16="http://schemas.microsoft.com/office/drawing/2014/main" id="{E060548E-49ED-41A1-B448-A4857061FDC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8037721"/>
      </p:ext>
    </p:extLst>
  </p:cSld>
  <p:clrMapOvr>
    <a:masterClrMapping/>
  </p:clrMapOvr>
  <mc:AlternateContent xmlns:mc="http://schemas.openxmlformats.org/markup-compatibility/2006">
    <mc:Choice xmlns:p14="http://schemas.microsoft.com/office/powerpoint/2010/main" Requires="p14">
      <p:transition spd="slow" p14:dur="2000" advTm="79988"/>
    </mc:Choice>
    <mc:Fallback>
      <p:transition spd="slow" advTm="79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a:t>
            </a:r>
            <a:r>
              <a:rPr lang="en-US" dirty="0">
                <a:latin typeface="Times New Roman" panose="02020603050405020304" pitchFamily="18" charset="0"/>
              </a:rPr>
              <a:t>0.9</a:t>
            </a:r>
            <a:r>
              <a:rPr lang="en-US" i="1" dirty="0">
                <a:latin typeface="Times New Roman" panose="02020603050405020304" pitchFamily="18" charset="0"/>
              </a:rPr>
              <a:t>h</a:t>
            </a:r>
            <a:endParaRPr lang="en-CA" dirty="0">
              <a:latin typeface="Times New Roman" panose="02020603050405020304" pitchFamily="18" charset="0"/>
            </a:endParaRPr>
          </a:p>
        </p:txBody>
      </p:sp>
      <p:sp>
        <p:nvSpPr>
          <p:cNvPr id="3" name="Content Placeholder 2"/>
          <p:cNvSpPr>
            <a:spLocks noGrp="1"/>
          </p:cNvSpPr>
          <p:nvPr>
            <p:ph idx="1"/>
          </p:nvPr>
        </p:nvSpPr>
        <p:spPr>
          <a:xfrm>
            <a:off x="457199" y="1600200"/>
            <a:ext cx="7924801" cy="4525963"/>
          </a:xfrm>
        </p:spPr>
        <p:txBody>
          <a:bodyPr/>
          <a:lstStyle/>
          <a:p>
            <a:r>
              <a:rPr lang="en-US" dirty="0"/>
              <a:t>Instead, by using 0.9</a:t>
            </a:r>
            <a:r>
              <a:rPr lang="en-US" i="1" dirty="0"/>
              <a:t>h</a:t>
            </a:r>
            <a:r>
              <a:rPr lang="en-US" dirty="0"/>
              <a:t> as the next step size,</a:t>
            </a:r>
            <a:br>
              <a:rPr lang="en-US" dirty="0"/>
            </a:br>
            <a:r>
              <a:rPr lang="en-US" dirty="0"/>
              <a:t>	this seeks to ensure that the next </a:t>
            </a:r>
            <a:r>
              <a:rPr lang="en-US" i="1" dirty="0">
                <a:latin typeface="Times New Roman" panose="02020603050405020304" pitchFamily="18" charset="0"/>
              </a:rPr>
              <a:t>a</a:t>
            </a:r>
            <a:r>
              <a:rPr lang="en-US" dirty="0">
                <a:latin typeface="Times New Roman" panose="02020603050405020304" pitchFamily="18" charset="0"/>
              </a:rPr>
              <a:t> ≈ 0.9</a:t>
            </a:r>
            <a:r>
              <a:rPr lang="en-US" baseline="30000" dirty="0">
                <a:latin typeface="Times New Roman" panose="02020603050405020304" pitchFamily="18" charset="0"/>
              </a:rPr>
              <a:t>–1</a:t>
            </a:r>
            <a:r>
              <a:rPr lang="en-US" dirty="0">
                <a:latin typeface="Times New Roman" panose="02020603050405020304" pitchFamily="18" charset="0"/>
              </a:rPr>
              <a:t> = 1.11</a:t>
            </a:r>
            <a:endParaRPr lang="en-US" baseline="30000" dirty="0">
              <a:latin typeface="Times New Roman" panose="02020603050405020304" pitchFamily="18" charset="0"/>
            </a:endParaRPr>
          </a:p>
          <a:p>
            <a:pPr lvl="1"/>
            <a:r>
              <a:rPr lang="en-US" dirty="0"/>
              <a:t>This seeks to ensure that while our step size is smaller than necessary, it also ensures that we do not have to recalculate</a:t>
            </a:r>
          </a:p>
          <a:p>
            <a:endParaRPr lang="en-US" dirty="0"/>
          </a:p>
          <a:p>
            <a:r>
              <a:rPr lang="en-US" dirty="0"/>
              <a:t>Consequence: with this approach, we will have to calculate approximately 11% more steps than should be necessary,</a:t>
            </a:r>
            <a:br>
              <a:rPr lang="en-US" dirty="0"/>
            </a:br>
            <a:r>
              <a:rPr lang="en-US" dirty="0"/>
              <a:t>but we will very seldom need to recalculate any one step</a:t>
            </a:r>
          </a:p>
        </p:txBody>
      </p:sp>
      <p:sp>
        <p:nvSpPr>
          <p:cNvPr id="4" name="Footer Placeholder 3"/>
          <p:cNvSpPr>
            <a:spLocks noGrp="1"/>
          </p:cNvSpPr>
          <p:nvPr>
            <p:ph type="ftr" sz="quarter" idx="11"/>
          </p:nvPr>
        </p:nvSpPr>
        <p:spPr/>
        <p:txBody>
          <a:bodyPr/>
          <a:lstStyle/>
          <a:p>
            <a:r>
              <a:rPr lang="en-US"/>
              <a:t>Why two corrections and why "z" for adaptive techniques?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7</a:t>
            </a:fld>
            <a:endParaRPr lang="en-CA" dirty="0"/>
          </a:p>
        </p:txBody>
      </p:sp>
      <p:pic>
        <p:nvPicPr>
          <p:cNvPr id="6" name="Audio 5">
            <a:hlinkClick r:id="" action="ppaction://media"/>
            <a:extLst>
              <a:ext uri="{FF2B5EF4-FFF2-40B4-BE49-F238E27FC236}">
                <a16:creationId xmlns:a16="http://schemas.microsoft.com/office/drawing/2014/main" id="{7F3DBC8E-A721-4345-AED4-F914D9D4315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86112325"/>
      </p:ext>
    </p:extLst>
  </p:cSld>
  <p:clrMapOvr>
    <a:masterClrMapping/>
  </p:clrMapOvr>
  <mc:AlternateContent xmlns:mc="http://schemas.openxmlformats.org/markup-compatibility/2006">
    <mc:Choice xmlns:p14="http://schemas.microsoft.com/office/powerpoint/2010/main" Requires="p14">
      <p:transition spd="slow" p14:dur="2000" advTm="83169"/>
    </mc:Choice>
    <mc:Fallback>
      <p:transition spd="slow" advTm="83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600200"/>
            <a:ext cx="7924801" cy="4525963"/>
          </a:xfrm>
        </p:spPr>
        <p:txBody>
          <a:bodyPr/>
          <a:lstStyle/>
          <a:p>
            <a:r>
              <a:rPr lang="en-US" dirty="0"/>
              <a:t>Suppose you are throwing a dart against a painted wall</a:t>
            </a:r>
          </a:p>
          <a:p>
            <a:endParaRPr lang="en-US" dirty="0"/>
          </a:p>
          <a:p>
            <a:endParaRPr lang="en-US" dirty="0"/>
          </a:p>
          <a:p>
            <a:pPr lvl="1"/>
            <a:endParaRPr lang="en-US" dirty="0"/>
          </a:p>
          <a:p>
            <a:pPr lvl="1"/>
            <a:endParaRPr lang="en-US" dirty="0"/>
          </a:p>
          <a:p>
            <a:pPr lvl="1"/>
            <a:endParaRPr lang="en-US" dirty="0"/>
          </a:p>
          <a:p>
            <a:pPr lvl="1"/>
            <a:r>
              <a:rPr lang="en-US" dirty="0"/>
              <a:t>We will assume you are the average person</a:t>
            </a:r>
          </a:p>
          <a:p>
            <a:pPr lvl="2"/>
            <a:r>
              <a:rPr lang="en-US" dirty="0"/>
              <a:t>Otherwise, just make the strips narrower… </a:t>
            </a:r>
            <a:r>
              <a:rPr lang="en-US" dirty="0">
                <a:sym typeface="Wingdings" panose="05000000000000000000" pitchFamily="2" charset="2"/>
              </a:rPr>
              <a:t></a:t>
            </a:r>
            <a:endParaRPr lang="en-US" dirty="0"/>
          </a:p>
          <a:p>
            <a:pPr lvl="1"/>
            <a:r>
              <a:rPr lang="en-US" dirty="0"/>
              <a:t>You could aim for the “Win $980” stripe,</a:t>
            </a:r>
            <a:br>
              <a:rPr lang="en-US" dirty="0"/>
            </a:br>
            <a:r>
              <a:rPr lang="en-US" dirty="0"/>
              <a:t>	but if you erred to the right, you’d lose $1000</a:t>
            </a:r>
          </a:p>
          <a:p>
            <a:pPr lvl="1"/>
            <a:r>
              <a:rPr lang="en-US" dirty="0"/>
              <a:t>Instead, if you aimed for the “Win $900”</a:t>
            </a:r>
          </a:p>
          <a:p>
            <a:pPr lvl="2"/>
            <a:r>
              <a:rPr lang="en-US" dirty="0"/>
              <a:t>If you erred slightly to the right, you’d still win</a:t>
            </a:r>
          </a:p>
          <a:p>
            <a:pPr lvl="1"/>
            <a:r>
              <a:rPr lang="en-US" dirty="0"/>
              <a:t>That is why we use </a:t>
            </a:r>
            <a:r>
              <a:rPr lang="en-US" dirty="0">
                <a:latin typeface="Times New Roman" panose="02020603050405020304" pitchFamily="18" charset="0"/>
                <a:ea typeface="Tahoma" panose="020B0604030504040204" pitchFamily="34" charset="0"/>
              </a:rPr>
              <a:t>0.9</a:t>
            </a:r>
            <a:r>
              <a:rPr lang="en-US" i="1" dirty="0">
                <a:latin typeface="Times New Roman" panose="02020603050405020304" pitchFamily="18" charset="0"/>
                <a:ea typeface="Tahoma" panose="020B0604030504040204" pitchFamily="34" charset="0"/>
              </a:rPr>
              <a:t>ah</a:t>
            </a:r>
            <a:endParaRPr lang="en-US" dirty="0">
              <a:latin typeface="Times New Roman" panose="02020603050405020304" pitchFamily="18" charset="0"/>
              <a:ea typeface="Tahoma" panose="020B0604030504040204" pitchFamily="34" charset="0"/>
            </a:endParaRPr>
          </a:p>
        </p:txBody>
      </p:sp>
      <p:sp>
        <p:nvSpPr>
          <p:cNvPr id="32" name="Rectangle 31">
            <a:extLst>
              <a:ext uri="{FF2B5EF4-FFF2-40B4-BE49-F238E27FC236}">
                <a16:creationId xmlns:a16="http://schemas.microsoft.com/office/drawing/2014/main" id="{FDC6E800-DC1A-45DC-AF94-CBE5FC857E27}"/>
              </a:ext>
            </a:extLst>
          </p:cNvPr>
          <p:cNvSpPr/>
          <p:nvPr/>
        </p:nvSpPr>
        <p:spPr>
          <a:xfrm rot="16200000" flipH="1">
            <a:off x="3452298" y="-171222"/>
            <a:ext cx="1688951" cy="6269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Cambria" panose="02040503050406030204" pitchFamily="18" charset="0"/>
              <a:ea typeface="Cambria" panose="02040503050406030204" pitchFamily="18" charset="0"/>
            </a:endParaRPr>
          </a:p>
        </p:txBody>
      </p:sp>
      <p:sp>
        <p:nvSpPr>
          <p:cNvPr id="2" name="Title 1"/>
          <p:cNvSpPr>
            <a:spLocks noGrp="1"/>
          </p:cNvSpPr>
          <p:nvPr>
            <p:ph type="title"/>
          </p:nvPr>
        </p:nvSpPr>
        <p:spPr/>
        <p:txBody>
          <a:bodyPr/>
          <a:lstStyle/>
          <a:p>
            <a:r>
              <a:rPr lang="en-US" dirty="0"/>
              <a:t>An analogy</a:t>
            </a:r>
            <a:endParaRPr lang="en-CA" dirty="0"/>
          </a:p>
        </p:txBody>
      </p:sp>
      <p:sp>
        <p:nvSpPr>
          <p:cNvPr id="4" name="Footer Placeholder 3"/>
          <p:cNvSpPr>
            <a:spLocks noGrp="1"/>
          </p:cNvSpPr>
          <p:nvPr>
            <p:ph type="ftr" sz="quarter" idx="11"/>
          </p:nvPr>
        </p:nvSpPr>
        <p:spPr/>
        <p:txBody>
          <a:bodyPr/>
          <a:lstStyle/>
          <a:p>
            <a:r>
              <a:rPr lang="en-US"/>
              <a:t>Why two corrections and why "z" for adaptive techniques?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8</a:t>
            </a:fld>
            <a:endParaRPr lang="en-CA" dirty="0"/>
          </a:p>
        </p:txBody>
      </p:sp>
      <p:sp>
        <p:nvSpPr>
          <p:cNvPr id="6" name="Rectangle 5">
            <a:extLst>
              <a:ext uri="{FF2B5EF4-FFF2-40B4-BE49-F238E27FC236}">
                <a16:creationId xmlns:a16="http://schemas.microsoft.com/office/drawing/2014/main" id="{072DA5DC-485A-4E09-A9A4-512969535203}"/>
              </a:ext>
            </a:extLst>
          </p:cNvPr>
          <p:cNvSpPr/>
          <p:nvPr/>
        </p:nvSpPr>
        <p:spPr>
          <a:xfrm>
            <a:off x="4012604" y="2119256"/>
            <a:ext cx="3969572" cy="16889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mbria" panose="02040503050406030204" pitchFamily="18" charset="0"/>
                <a:ea typeface="Cambria" panose="02040503050406030204" pitchFamily="18" charset="0"/>
              </a:rPr>
              <a:t>Pay $1000</a:t>
            </a:r>
          </a:p>
        </p:txBody>
      </p:sp>
      <p:sp>
        <p:nvSpPr>
          <p:cNvPr id="15" name="Rectangle 14">
            <a:extLst>
              <a:ext uri="{FF2B5EF4-FFF2-40B4-BE49-F238E27FC236}">
                <a16:creationId xmlns:a16="http://schemas.microsoft.com/office/drawing/2014/main" id="{9426532A-11CA-458E-AADF-F44B1C846AC1}"/>
              </a:ext>
            </a:extLst>
          </p:cNvPr>
          <p:cNvSpPr/>
          <p:nvPr/>
        </p:nvSpPr>
        <p:spPr>
          <a:xfrm rot="16200000" flipH="1">
            <a:off x="3017520" y="2813124"/>
            <a:ext cx="1688951" cy="30121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Win $980</a:t>
            </a:r>
          </a:p>
        </p:txBody>
      </p:sp>
      <p:sp>
        <p:nvSpPr>
          <p:cNvPr id="21" name="Rectangle 20">
            <a:extLst>
              <a:ext uri="{FF2B5EF4-FFF2-40B4-BE49-F238E27FC236}">
                <a16:creationId xmlns:a16="http://schemas.microsoft.com/office/drawing/2014/main" id="{F0ABD6CE-7530-41D8-8CBB-3B5751A285F3}"/>
              </a:ext>
            </a:extLst>
          </p:cNvPr>
          <p:cNvSpPr/>
          <p:nvPr/>
        </p:nvSpPr>
        <p:spPr>
          <a:xfrm rot="16200000" flipH="1">
            <a:off x="2707339" y="2813124"/>
            <a:ext cx="1688951" cy="301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ambria" panose="02040503050406030204" pitchFamily="18" charset="0"/>
                <a:ea typeface="Cambria" panose="02040503050406030204" pitchFamily="18" charset="0"/>
              </a:rPr>
              <a:t>Win $960</a:t>
            </a:r>
          </a:p>
        </p:txBody>
      </p:sp>
      <p:sp>
        <p:nvSpPr>
          <p:cNvPr id="22" name="Rectangle 21">
            <a:extLst>
              <a:ext uri="{FF2B5EF4-FFF2-40B4-BE49-F238E27FC236}">
                <a16:creationId xmlns:a16="http://schemas.microsoft.com/office/drawing/2014/main" id="{B2074A14-4C67-453E-B303-F0D2B51AD3C9}"/>
              </a:ext>
            </a:extLst>
          </p:cNvPr>
          <p:cNvSpPr/>
          <p:nvPr/>
        </p:nvSpPr>
        <p:spPr>
          <a:xfrm rot="16200000" flipH="1">
            <a:off x="2406123" y="2813123"/>
            <a:ext cx="1688951" cy="30121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Win $940</a:t>
            </a:r>
          </a:p>
        </p:txBody>
      </p:sp>
      <p:sp>
        <p:nvSpPr>
          <p:cNvPr id="23" name="Rectangle 22">
            <a:extLst>
              <a:ext uri="{FF2B5EF4-FFF2-40B4-BE49-F238E27FC236}">
                <a16:creationId xmlns:a16="http://schemas.microsoft.com/office/drawing/2014/main" id="{62A1B865-8676-4924-BABF-E0A0D30B593E}"/>
              </a:ext>
            </a:extLst>
          </p:cNvPr>
          <p:cNvSpPr/>
          <p:nvPr/>
        </p:nvSpPr>
        <p:spPr>
          <a:xfrm rot="16200000" flipH="1">
            <a:off x="2095942" y="2813123"/>
            <a:ext cx="1688951" cy="301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ambria" panose="02040503050406030204" pitchFamily="18" charset="0"/>
                <a:ea typeface="Cambria" panose="02040503050406030204" pitchFamily="18" charset="0"/>
              </a:rPr>
              <a:t>Win $920</a:t>
            </a:r>
          </a:p>
        </p:txBody>
      </p:sp>
      <p:sp>
        <p:nvSpPr>
          <p:cNvPr id="24" name="Rectangle 23">
            <a:extLst>
              <a:ext uri="{FF2B5EF4-FFF2-40B4-BE49-F238E27FC236}">
                <a16:creationId xmlns:a16="http://schemas.microsoft.com/office/drawing/2014/main" id="{D94127BA-A15C-4740-B774-26C64AFAB3FE}"/>
              </a:ext>
            </a:extLst>
          </p:cNvPr>
          <p:cNvSpPr/>
          <p:nvPr/>
        </p:nvSpPr>
        <p:spPr>
          <a:xfrm rot="16200000" flipH="1">
            <a:off x="1794726" y="2813122"/>
            <a:ext cx="1688951" cy="30121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Win $900</a:t>
            </a:r>
          </a:p>
        </p:txBody>
      </p:sp>
      <p:sp>
        <p:nvSpPr>
          <p:cNvPr id="25" name="Rectangle 24">
            <a:extLst>
              <a:ext uri="{FF2B5EF4-FFF2-40B4-BE49-F238E27FC236}">
                <a16:creationId xmlns:a16="http://schemas.microsoft.com/office/drawing/2014/main" id="{81C5F6B2-4B16-4662-8D39-E74EA91C160B}"/>
              </a:ext>
            </a:extLst>
          </p:cNvPr>
          <p:cNvSpPr/>
          <p:nvPr/>
        </p:nvSpPr>
        <p:spPr>
          <a:xfrm rot="16200000" flipH="1">
            <a:off x="1484545" y="2813122"/>
            <a:ext cx="1688951" cy="301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ambria" panose="02040503050406030204" pitchFamily="18" charset="0"/>
                <a:ea typeface="Cambria" panose="02040503050406030204" pitchFamily="18" charset="0"/>
              </a:rPr>
              <a:t>Win $880</a:t>
            </a:r>
          </a:p>
        </p:txBody>
      </p:sp>
      <p:sp>
        <p:nvSpPr>
          <p:cNvPr id="26" name="Rectangle 25">
            <a:extLst>
              <a:ext uri="{FF2B5EF4-FFF2-40B4-BE49-F238E27FC236}">
                <a16:creationId xmlns:a16="http://schemas.microsoft.com/office/drawing/2014/main" id="{471EC8B5-5A70-43F0-A4DF-8B3EE16D8804}"/>
              </a:ext>
            </a:extLst>
          </p:cNvPr>
          <p:cNvSpPr/>
          <p:nvPr/>
        </p:nvSpPr>
        <p:spPr>
          <a:xfrm rot="16200000" flipH="1">
            <a:off x="1183329" y="2813121"/>
            <a:ext cx="1688951" cy="30121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Win $860</a:t>
            </a:r>
          </a:p>
        </p:txBody>
      </p:sp>
      <p:sp>
        <p:nvSpPr>
          <p:cNvPr id="27" name="Rectangle 26">
            <a:extLst>
              <a:ext uri="{FF2B5EF4-FFF2-40B4-BE49-F238E27FC236}">
                <a16:creationId xmlns:a16="http://schemas.microsoft.com/office/drawing/2014/main" id="{E0123756-7EF1-4955-8476-BC1D4C6B3CDA}"/>
              </a:ext>
            </a:extLst>
          </p:cNvPr>
          <p:cNvSpPr/>
          <p:nvPr/>
        </p:nvSpPr>
        <p:spPr>
          <a:xfrm rot="16200000" flipH="1">
            <a:off x="873148" y="2813121"/>
            <a:ext cx="1688951" cy="301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ambria" panose="02040503050406030204" pitchFamily="18" charset="0"/>
                <a:ea typeface="Cambria" panose="02040503050406030204" pitchFamily="18" charset="0"/>
              </a:rPr>
              <a:t>Win $840</a:t>
            </a:r>
          </a:p>
        </p:txBody>
      </p:sp>
      <p:sp>
        <p:nvSpPr>
          <p:cNvPr id="28" name="Rectangle 27">
            <a:extLst>
              <a:ext uri="{FF2B5EF4-FFF2-40B4-BE49-F238E27FC236}">
                <a16:creationId xmlns:a16="http://schemas.microsoft.com/office/drawing/2014/main" id="{504A6168-82CE-4474-992E-3DC8F020F377}"/>
              </a:ext>
            </a:extLst>
          </p:cNvPr>
          <p:cNvSpPr/>
          <p:nvPr/>
        </p:nvSpPr>
        <p:spPr>
          <a:xfrm rot="16200000" flipH="1">
            <a:off x="571934" y="2813121"/>
            <a:ext cx="1688951" cy="30121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Win $820</a:t>
            </a:r>
          </a:p>
        </p:txBody>
      </p:sp>
      <p:sp>
        <p:nvSpPr>
          <p:cNvPr id="29" name="Rectangle 28">
            <a:extLst>
              <a:ext uri="{FF2B5EF4-FFF2-40B4-BE49-F238E27FC236}">
                <a16:creationId xmlns:a16="http://schemas.microsoft.com/office/drawing/2014/main" id="{3698487C-0598-480E-AB74-E83C35C6CEA0}"/>
              </a:ext>
            </a:extLst>
          </p:cNvPr>
          <p:cNvSpPr/>
          <p:nvPr/>
        </p:nvSpPr>
        <p:spPr>
          <a:xfrm rot="16200000" flipH="1">
            <a:off x="261753" y="2813121"/>
            <a:ext cx="1688951" cy="301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ambria" panose="02040503050406030204" pitchFamily="18" charset="0"/>
                <a:ea typeface="Cambria" panose="02040503050406030204" pitchFamily="18" charset="0"/>
              </a:rPr>
              <a:t>Win $800</a:t>
            </a:r>
          </a:p>
        </p:txBody>
      </p:sp>
      <p:sp>
        <p:nvSpPr>
          <p:cNvPr id="10" name="Oval 9">
            <a:extLst>
              <a:ext uri="{FF2B5EF4-FFF2-40B4-BE49-F238E27FC236}">
                <a16:creationId xmlns:a16="http://schemas.microsoft.com/office/drawing/2014/main" id="{3BC09D28-2D04-4964-9DF2-8BC0AB384026}"/>
              </a:ext>
            </a:extLst>
          </p:cNvPr>
          <p:cNvSpPr/>
          <p:nvPr/>
        </p:nvSpPr>
        <p:spPr>
          <a:xfrm>
            <a:off x="4152455" y="288305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7DF5CE76-5368-4148-A186-26570A307BB2}"/>
              </a:ext>
            </a:extLst>
          </p:cNvPr>
          <p:cNvSpPr/>
          <p:nvPr/>
        </p:nvSpPr>
        <p:spPr>
          <a:xfrm>
            <a:off x="3766974" y="311075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F68133F2-B982-462F-879E-2627530A47B3}"/>
              </a:ext>
            </a:extLst>
          </p:cNvPr>
          <p:cNvSpPr/>
          <p:nvPr/>
        </p:nvSpPr>
        <p:spPr>
          <a:xfrm>
            <a:off x="3564377" y="264996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3920D4E0-D907-4A8A-9E47-F41BFA2C74FE}"/>
              </a:ext>
            </a:extLst>
          </p:cNvPr>
          <p:cNvSpPr/>
          <p:nvPr/>
        </p:nvSpPr>
        <p:spPr>
          <a:xfrm>
            <a:off x="3845878" y="256570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6A223FCF-318E-4967-B9E5-8CC2AF6CD869}"/>
              </a:ext>
            </a:extLst>
          </p:cNvPr>
          <p:cNvSpPr/>
          <p:nvPr/>
        </p:nvSpPr>
        <p:spPr>
          <a:xfrm>
            <a:off x="4041315" y="258901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E4E6AA67-2D03-4D91-84E7-7397D50D5721}"/>
              </a:ext>
            </a:extLst>
          </p:cNvPr>
          <p:cNvSpPr/>
          <p:nvPr/>
        </p:nvSpPr>
        <p:spPr>
          <a:xfrm>
            <a:off x="4053872" y="333309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43280018-5309-4537-97E0-EAA94B0A01B7}"/>
              </a:ext>
            </a:extLst>
          </p:cNvPr>
          <p:cNvSpPr/>
          <p:nvPr/>
        </p:nvSpPr>
        <p:spPr>
          <a:xfrm>
            <a:off x="2906361" y="280954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E60B908-83D7-4BB9-BBA1-9FD0BAE94F25}"/>
              </a:ext>
            </a:extLst>
          </p:cNvPr>
          <p:cNvSpPr/>
          <p:nvPr/>
        </p:nvSpPr>
        <p:spPr>
          <a:xfrm>
            <a:off x="2520880" y="303724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149D48C5-69D3-436D-AE4F-78B80D287A10}"/>
              </a:ext>
            </a:extLst>
          </p:cNvPr>
          <p:cNvSpPr/>
          <p:nvPr/>
        </p:nvSpPr>
        <p:spPr>
          <a:xfrm>
            <a:off x="2318283" y="257645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A867102E-FB12-45F9-82CE-DA7F1FD9B3F2}"/>
              </a:ext>
            </a:extLst>
          </p:cNvPr>
          <p:cNvSpPr/>
          <p:nvPr/>
        </p:nvSpPr>
        <p:spPr>
          <a:xfrm>
            <a:off x="2599784" y="249219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98E1CB5F-820C-4026-B823-19FC14C578E3}"/>
              </a:ext>
            </a:extLst>
          </p:cNvPr>
          <p:cNvSpPr/>
          <p:nvPr/>
        </p:nvSpPr>
        <p:spPr>
          <a:xfrm>
            <a:off x="2795221" y="251550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5AC15D30-F804-4BBF-B10B-298021F09B34}"/>
              </a:ext>
            </a:extLst>
          </p:cNvPr>
          <p:cNvSpPr/>
          <p:nvPr/>
        </p:nvSpPr>
        <p:spPr>
          <a:xfrm>
            <a:off x="2807778" y="325958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Audio 49">
            <a:hlinkClick r:id="" action="ppaction://media"/>
            <a:extLst>
              <a:ext uri="{FF2B5EF4-FFF2-40B4-BE49-F238E27FC236}">
                <a16:creationId xmlns:a16="http://schemas.microsoft.com/office/drawing/2014/main" id="{6930078E-A401-4607-B009-20D738D0201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55158653"/>
      </p:ext>
    </p:extLst>
  </p:cSld>
  <p:clrMapOvr>
    <a:masterClrMapping/>
  </p:clrMapOvr>
  <mc:AlternateContent xmlns:mc="http://schemas.openxmlformats.org/markup-compatibility/2006">
    <mc:Choice xmlns:p14="http://schemas.microsoft.com/office/powerpoint/2010/main" Requires="p14">
      <p:transition spd="slow" p14:dur="2000" advTm="80057"/>
    </mc:Choice>
    <mc:Fallback>
      <p:transition spd="slow" advTm="80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10"/>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33"/>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34"/>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35"/>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36"/>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3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1" fill="hold" display="0">
                  <p:stCondLst>
                    <p:cond delay="indefinite"/>
                  </p:stCondLst>
                  <p:endCondLst>
                    <p:cond evt="onStopAudio" delay="0">
                      <p:tgtEl>
                        <p:sldTgt/>
                      </p:tgtEl>
                    </p:cond>
                  </p:endCondLst>
                </p:cTn>
                <p:tgtEl>
                  <p:spTgt spid="50"/>
                </p:tgtEl>
              </p:cMediaNode>
            </p:audio>
          </p:childTnLst>
        </p:cTn>
      </p:par>
    </p:tnLst>
    <p:bldLst>
      <p:bldP spid="10" grpId="0" animBg="1"/>
      <p:bldP spid="10"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44" grpId="0" animBg="1"/>
      <p:bldP spid="45" grpId="0" animBg="1"/>
      <p:bldP spid="46" grpId="0" animBg="1"/>
      <p:bldP spid="47" grpId="0" animBg="1"/>
      <p:bldP spid="48" grpId="0" animBg="1"/>
      <p:bldP spid="4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2D760-6A0B-4B45-9B2F-98301C65335E}"/>
              </a:ext>
            </a:extLst>
          </p:cNvPr>
          <p:cNvSpPr>
            <a:spLocks noGrp="1"/>
          </p:cNvSpPr>
          <p:nvPr>
            <p:ph type="title"/>
          </p:nvPr>
        </p:nvSpPr>
        <p:spPr/>
        <p:txBody>
          <a:bodyPr/>
          <a:lstStyle/>
          <a:p>
            <a:r>
              <a:rPr lang="en-US" dirty="0"/>
              <a:t>Why “z”?</a:t>
            </a:r>
          </a:p>
        </p:txBody>
      </p:sp>
      <p:sp>
        <p:nvSpPr>
          <p:cNvPr id="3" name="Content Placeholder 2">
            <a:extLst>
              <a:ext uri="{FF2B5EF4-FFF2-40B4-BE49-F238E27FC236}">
                <a16:creationId xmlns:a16="http://schemas.microsoft.com/office/drawing/2014/main" id="{DE2A9094-6D9A-489A-B22C-D799FB771104}"/>
              </a:ext>
            </a:extLst>
          </p:cNvPr>
          <p:cNvSpPr>
            <a:spLocks noGrp="1"/>
          </p:cNvSpPr>
          <p:nvPr>
            <p:ph idx="1"/>
          </p:nvPr>
        </p:nvSpPr>
        <p:spPr/>
        <p:txBody>
          <a:bodyPr/>
          <a:lstStyle/>
          <a:p>
            <a:r>
              <a:rPr lang="en-US" dirty="0"/>
              <a:t>We discussed how the step size is chosen to ensure that the error of the approximation </a:t>
            </a:r>
            <a:r>
              <a:rPr lang="en-US" i="1" dirty="0"/>
              <a:t>y</a:t>
            </a:r>
            <a:r>
              <a:rPr lang="en-US" dirty="0"/>
              <a:t> is no greater than </a:t>
            </a:r>
            <a:r>
              <a:rPr lang="en-US" i="1" dirty="0" err="1">
                <a:latin typeface="Symbol" panose="05050102010706020507" pitchFamily="18" charset="2"/>
              </a:rPr>
              <a:t>e</a:t>
            </a:r>
            <a:r>
              <a:rPr lang="en-US" baseline="-25000" dirty="0" err="1">
                <a:latin typeface="Times New Roman" panose="02020603050405020304" pitchFamily="18" charset="0"/>
              </a:rPr>
              <a:t>abs</a:t>
            </a:r>
            <a:r>
              <a:rPr lang="en-US" i="1" dirty="0" err="1">
                <a:latin typeface="Times New Roman" panose="02020603050405020304" pitchFamily="18" charset="0"/>
              </a:rPr>
              <a:t>h</a:t>
            </a:r>
            <a:endParaRPr lang="en-US" dirty="0">
              <a:latin typeface="Times New Roman" panose="02020603050405020304" pitchFamily="18" charset="0"/>
            </a:endParaRPr>
          </a:p>
          <a:p>
            <a:pPr lvl="1"/>
            <a:r>
              <a:rPr lang="en-US" dirty="0"/>
              <a:t>Question: if we are creating an upper bound for </a:t>
            </a:r>
            <a:r>
              <a:rPr lang="en-US" i="1" dirty="0">
                <a:latin typeface="Times New Roman" panose="02020603050405020304" pitchFamily="18" charset="0"/>
              </a:rPr>
              <a:t>y</a:t>
            </a:r>
            <a:r>
              <a:rPr lang="en-US" dirty="0"/>
              <a:t>,</a:t>
            </a:r>
            <a:br>
              <a:rPr lang="en-US" dirty="0"/>
            </a:br>
            <a:r>
              <a:rPr lang="en-US" dirty="0"/>
              <a:t>		 	why are we using </a:t>
            </a:r>
            <a:r>
              <a:rPr lang="en-US" i="1" dirty="0">
                <a:latin typeface="Times New Roman" panose="02020603050405020304" pitchFamily="18" charset="0"/>
              </a:rPr>
              <a:t>z</a:t>
            </a:r>
            <a:r>
              <a:rPr lang="en-US" dirty="0"/>
              <a:t>?</a:t>
            </a:r>
          </a:p>
          <a:p>
            <a:pPr lvl="1"/>
            <a:r>
              <a:rPr lang="en-US" dirty="0"/>
              <a:t>Answer: its subtle…</a:t>
            </a:r>
          </a:p>
          <a:p>
            <a:pPr lvl="2"/>
            <a:r>
              <a:rPr lang="en-US" dirty="0"/>
              <a:t>Generally, </a:t>
            </a:r>
            <a:r>
              <a:rPr lang="en-US" i="1" dirty="0">
                <a:latin typeface="Times New Roman" panose="02020603050405020304" pitchFamily="18" charset="0"/>
              </a:rPr>
              <a:t>z</a:t>
            </a:r>
            <a:r>
              <a:rPr lang="en-US" dirty="0"/>
              <a:t> will be more accurate than </a:t>
            </a:r>
            <a:r>
              <a:rPr lang="en-US" i="1" dirty="0">
                <a:latin typeface="Times New Roman" panose="02020603050405020304" pitchFamily="18" charset="0"/>
              </a:rPr>
              <a:t>y</a:t>
            </a:r>
            <a:r>
              <a:rPr lang="en-US" i="1" dirty="0"/>
              <a:t> </a:t>
            </a:r>
            <a:r>
              <a:rPr lang="en-US" dirty="0"/>
              <a:t>anyways</a:t>
            </a:r>
          </a:p>
          <a:p>
            <a:pPr lvl="2"/>
            <a:r>
              <a:rPr lang="en-US" dirty="0" err="1"/>
              <a:t>Dormand</a:t>
            </a:r>
            <a:r>
              <a:rPr lang="en-US" dirty="0"/>
              <a:t>-Prince chooses coefficients to minimize the coefficients of the error term for </a:t>
            </a:r>
            <a:r>
              <a:rPr lang="en-US" i="1" dirty="0">
                <a:latin typeface="Times New Roman" panose="02020603050405020304" pitchFamily="18" charset="0"/>
              </a:rPr>
              <a:t>z</a:t>
            </a:r>
            <a:endParaRPr lang="en-US" dirty="0">
              <a:latin typeface="Times New Roman" panose="02020603050405020304" pitchFamily="18" charset="0"/>
            </a:endParaRPr>
          </a:p>
          <a:p>
            <a:pPr lvl="1"/>
            <a:r>
              <a:rPr lang="en-US" dirty="0"/>
              <a:t>Question: If using “</a:t>
            </a:r>
            <a:r>
              <a:rPr lang="en-US" dirty="0">
                <a:latin typeface="Times New Roman" panose="02020603050405020304" pitchFamily="18" charset="0"/>
              </a:rPr>
              <a:t>z</a:t>
            </a:r>
            <a:r>
              <a:rPr lang="en-US" dirty="0"/>
              <a:t>” usually gives us a better approximation,</a:t>
            </a:r>
            <a:br>
              <a:rPr lang="en-US" dirty="0"/>
            </a:br>
            <a:r>
              <a:rPr lang="en-US" dirty="0"/>
              <a:t>		can’t we use a larger step size?</a:t>
            </a:r>
          </a:p>
          <a:p>
            <a:pPr lvl="1"/>
            <a:r>
              <a:rPr lang="en-US" dirty="0"/>
              <a:t>Answer: perhaps, but we have no estimate for the error of “</a:t>
            </a:r>
            <a:r>
              <a:rPr lang="en-US" dirty="0">
                <a:latin typeface="Times New Roman" panose="02020603050405020304" pitchFamily="18" charset="0"/>
              </a:rPr>
              <a:t>z</a:t>
            </a:r>
            <a:r>
              <a:rPr lang="en-US" dirty="0"/>
              <a:t>”</a:t>
            </a:r>
          </a:p>
          <a:p>
            <a:pPr lvl="2"/>
            <a:r>
              <a:rPr lang="en-US" dirty="0"/>
              <a:t>We would have no assurance the error is appropriate constrained</a:t>
            </a:r>
          </a:p>
          <a:p>
            <a:pPr lvl="2"/>
            <a:r>
              <a:rPr lang="en-US" dirty="0"/>
              <a:t>For fun: implement the adaptive techniques, but use “</a:t>
            </a:r>
            <a:r>
              <a:rPr lang="en-US" dirty="0">
                <a:latin typeface="Times New Roman" panose="02020603050405020304" pitchFamily="18" charset="0"/>
              </a:rPr>
              <a:t>y</a:t>
            </a:r>
            <a:r>
              <a:rPr lang="en-US" dirty="0"/>
              <a:t>”</a:t>
            </a:r>
          </a:p>
          <a:p>
            <a:pPr lvl="2"/>
            <a:endParaRPr lang="en-US" dirty="0"/>
          </a:p>
        </p:txBody>
      </p:sp>
      <p:sp>
        <p:nvSpPr>
          <p:cNvPr id="4" name="Footer Placeholder 3">
            <a:extLst>
              <a:ext uri="{FF2B5EF4-FFF2-40B4-BE49-F238E27FC236}">
                <a16:creationId xmlns:a16="http://schemas.microsoft.com/office/drawing/2014/main" id="{15067D33-160C-4C4F-B71B-03104D10CB9B}"/>
              </a:ext>
            </a:extLst>
          </p:cNvPr>
          <p:cNvSpPr>
            <a:spLocks noGrp="1"/>
          </p:cNvSpPr>
          <p:nvPr>
            <p:ph type="ftr" sz="quarter" idx="11"/>
          </p:nvPr>
        </p:nvSpPr>
        <p:spPr/>
        <p:txBody>
          <a:bodyPr/>
          <a:lstStyle/>
          <a:p>
            <a:r>
              <a:rPr lang="en-US"/>
              <a:t>Why two corrections and why "z" for adaptive techniques?</a:t>
            </a:r>
            <a:endParaRPr lang="en-CA" dirty="0"/>
          </a:p>
        </p:txBody>
      </p:sp>
      <p:sp>
        <p:nvSpPr>
          <p:cNvPr id="5" name="Slide Number Placeholder 4">
            <a:extLst>
              <a:ext uri="{FF2B5EF4-FFF2-40B4-BE49-F238E27FC236}">
                <a16:creationId xmlns:a16="http://schemas.microsoft.com/office/drawing/2014/main" id="{819D7BF2-6C8D-4813-B2B4-ECDDA5C51FD3}"/>
              </a:ext>
            </a:extLst>
          </p:cNvPr>
          <p:cNvSpPr>
            <a:spLocks noGrp="1"/>
          </p:cNvSpPr>
          <p:nvPr>
            <p:ph type="sldNum" sz="quarter" idx="12"/>
          </p:nvPr>
        </p:nvSpPr>
        <p:spPr/>
        <p:txBody>
          <a:bodyPr/>
          <a:lstStyle/>
          <a:p>
            <a:fld id="{42EF6DC8-DA9C-4533-8A40-BB00A2545AF8}" type="slidenum">
              <a:rPr lang="en-CA" smtClean="0"/>
              <a:pPr/>
              <a:t>9</a:t>
            </a:fld>
            <a:endParaRPr lang="en-CA"/>
          </a:p>
        </p:txBody>
      </p:sp>
      <p:pic>
        <p:nvPicPr>
          <p:cNvPr id="6" name="Audio 5">
            <a:hlinkClick r:id="" action="ppaction://media"/>
            <a:extLst>
              <a:ext uri="{FF2B5EF4-FFF2-40B4-BE49-F238E27FC236}">
                <a16:creationId xmlns:a16="http://schemas.microsoft.com/office/drawing/2014/main" id="{CC4660EC-8352-4B4A-9EEE-8485F8B6492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54867704"/>
      </p:ext>
    </p:extLst>
  </p:cSld>
  <p:clrMapOvr>
    <a:masterClrMapping/>
  </p:clrMapOvr>
  <mc:AlternateContent xmlns:mc="http://schemas.openxmlformats.org/markup-compatibility/2006">
    <mc:Choice xmlns:p14="http://schemas.microsoft.com/office/powerpoint/2010/main" Requires="p14">
      <p:transition spd="slow" p14:dur="2000" advTm="183915"/>
    </mc:Choice>
    <mc:Fallback>
      <p:transition spd="slow" advTm="183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3|36.3|23.3|17.4|4.7"/>
</p:tagLst>
</file>

<file path=ppt/tags/tag2.xml><?xml version="1.0" encoding="utf-8"?>
<p:tagLst xmlns:a="http://schemas.openxmlformats.org/drawingml/2006/main" xmlns:r="http://schemas.openxmlformats.org/officeDocument/2006/relationships" xmlns:p="http://schemas.openxmlformats.org/presentationml/2006/main">
  <p:tag name="TIMING" val="|28.2|10.9"/>
</p:tagLst>
</file>

<file path=ppt/tags/tag3.xml><?xml version="1.0" encoding="utf-8"?>
<p:tagLst xmlns:a="http://schemas.openxmlformats.org/drawingml/2006/main" xmlns:r="http://schemas.openxmlformats.org/officeDocument/2006/relationships" xmlns:p="http://schemas.openxmlformats.org/presentationml/2006/main">
  <p:tag name="TIMING" val="|16.7|13.8|24.4|12.3|8.8|38.3"/>
</p:tagLst>
</file>

<file path=ppt/tags/tag4.xml><?xml version="1.0" encoding="utf-8"?>
<p:tagLst xmlns:a="http://schemas.openxmlformats.org/drawingml/2006/main" xmlns:r="http://schemas.openxmlformats.org/officeDocument/2006/relationships" xmlns:p="http://schemas.openxmlformats.org/presentationml/2006/main">
  <p:tag name="TIMING" val="|14|14.7|17.8|15.3"/>
</p:tagLst>
</file>

<file path=ppt/tags/tag5.xml><?xml version="1.0" encoding="utf-8"?>
<p:tagLst xmlns:a="http://schemas.openxmlformats.org/drawingml/2006/main" xmlns:r="http://schemas.openxmlformats.org/officeDocument/2006/relationships" xmlns:p="http://schemas.openxmlformats.org/presentationml/2006/main">
  <p:tag name="TIMING" val="|36.2|14.5"/>
</p:tagLst>
</file>

<file path=ppt/tags/tag6.xml><?xml version="1.0" encoding="utf-8"?>
<p:tagLst xmlns:a="http://schemas.openxmlformats.org/drawingml/2006/main" xmlns:r="http://schemas.openxmlformats.org/officeDocument/2006/relationships" xmlns:p="http://schemas.openxmlformats.org/presentationml/2006/main">
  <p:tag name="TIMING" val="|27.2|6.8|5.9|8.3|9.7|5.3|3|5"/>
</p:tagLst>
</file>

<file path=ppt/tags/tag7.xml><?xml version="1.0" encoding="utf-8"?>
<p:tagLst xmlns:a="http://schemas.openxmlformats.org/drawingml/2006/main" xmlns:r="http://schemas.openxmlformats.org/officeDocument/2006/relationships" xmlns:p="http://schemas.openxmlformats.org/presentationml/2006/main">
  <p:tag name="TIMING" val="|33.9|13.1|4.5|9.6|21.6|13.8|15|10.4"/>
</p:tagLst>
</file>

<file path=ppt/tags/tag8.xml><?xml version="1.0" encoding="utf-8"?>
<p:tagLst xmlns:a="http://schemas.openxmlformats.org/drawingml/2006/main" xmlns:r="http://schemas.openxmlformats.org/officeDocument/2006/relationships" xmlns:p="http://schemas.openxmlformats.org/presentationml/2006/main">
  <p:tag name="TIMING" val="|32.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117761</TotalTime>
  <Words>1389</Words>
  <Application>Microsoft Office PowerPoint</Application>
  <PresentationFormat>On-screen Show (4:3)</PresentationFormat>
  <Paragraphs>118</Paragraphs>
  <Slides>14</Slides>
  <Notes>0</Notes>
  <HiddenSlides>0</HiddenSlides>
  <MMClips>14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Arial</vt:lpstr>
      <vt:lpstr>Bookman Old Style</vt:lpstr>
      <vt:lpstr>Calibri</vt:lpstr>
      <vt:lpstr>Cambria</vt:lpstr>
      <vt:lpstr>Consolas</vt:lpstr>
      <vt:lpstr>Constantia</vt:lpstr>
      <vt:lpstr>Georgia</vt:lpstr>
      <vt:lpstr>Symbol</vt:lpstr>
      <vt:lpstr>Times New Roman</vt:lpstr>
      <vt:lpstr>Office Theme</vt:lpstr>
      <vt:lpstr>Why two corrections and why “z” in adaptive techniques?</vt:lpstr>
      <vt:lpstr>Introduction</vt:lpstr>
      <vt:lpstr>Two corrections</vt:lpstr>
      <vt:lpstr>The scaling factor and 2|z – y| </vt:lpstr>
      <vt:lpstr>Too small a step size</vt:lpstr>
      <vt:lpstr>Too large a step size</vt:lpstr>
      <vt:lpstr>Using 0.9h</vt:lpstr>
      <vt:lpstr>An analogy</vt:lpstr>
      <vt:lpstr>Why “z”?</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1904</cp:revision>
  <dcterms:created xsi:type="dcterms:W3CDTF">2020-04-30T19:27:29Z</dcterms:created>
  <dcterms:modified xsi:type="dcterms:W3CDTF">2021-10-23T20:45:25Z</dcterms:modified>
</cp:coreProperties>
</file>